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89"/>
  </p:notesMasterIdLst>
  <p:handoutMasterIdLst>
    <p:handoutMasterId r:id="rId90"/>
  </p:handoutMasterIdLst>
  <p:sldIdLst>
    <p:sldId id="412" r:id="rId2"/>
    <p:sldId id="447" r:id="rId3"/>
    <p:sldId id="413" r:id="rId4"/>
    <p:sldId id="537" r:id="rId5"/>
    <p:sldId id="611" r:id="rId6"/>
    <p:sldId id="343" r:id="rId7"/>
    <p:sldId id="340" r:id="rId8"/>
    <p:sldId id="347" r:id="rId9"/>
    <p:sldId id="603" r:id="rId10"/>
    <p:sldId id="612" r:id="rId11"/>
    <p:sldId id="423" r:id="rId12"/>
    <p:sldId id="437" r:id="rId13"/>
    <p:sldId id="438" r:id="rId14"/>
    <p:sldId id="439" r:id="rId15"/>
    <p:sldId id="440" r:id="rId16"/>
    <p:sldId id="441" r:id="rId17"/>
    <p:sldId id="443" r:id="rId18"/>
    <p:sldId id="444" r:id="rId19"/>
    <p:sldId id="445" r:id="rId20"/>
    <p:sldId id="446" r:id="rId21"/>
    <p:sldId id="422" r:id="rId22"/>
    <p:sldId id="494" r:id="rId23"/>
    <p:sldId id="496" r:id="rId24"/>
    <p:sldId id="489" r:id="rId25"/>
    <p:sldId id="490" r:id="rId26"/>
    <p:sldId id="497" r:id="rId27"/>
    <p:sldId id="491" r:id="rId28"/>
    <p:sldId id="492" r:id="rId29"/>
    <p:sldId id="475" r:id="rId30"/>
    <p:sldId id="476" r:id="rId31"/>
    <p:sldId id="477" r:id="rId32"/>
    <p:sldId id="478" r:id="rId33"/>
    <p:sldId id="479" r:id="rId34"/>
    <p:sldId id="480" r:id="rId35"/>
    <p:sldId id="481" r:id="rId36"/>
    <p:sldId id="482" r:id="rId37"/>
    <p:sldId id="456" r:id="rId38"/>
    <p:sldId id="453" r:id="rId39"/>
    <p:sldId id="454" r:id="rId40"/>
    <p:sldId id="474" r:id="rId41"/>
    <p:sldId id="450" r:id="rId42"/>
    <p:sldId id="458" r:id="rId43"/>
    <p:sldId id="459" r:id="rId44"/>
    <p:sldId id="460" r:id="rId45"/>
    <p:sldId id="461" r:id="rId46"/>
    <p:sldId id="452" r:id="rId47"/>
    <p:sldId id="466" r:id="rId48"/>
    <p:sldId id="467" r:id="rId49"/>
    <p:sldId id="469" r:id="rId50"/>
    <p:sldId id="470" r:id="rId51"/>
    <p:sldId id="468" r:id="rId52"/>
    <p:sldId id="472" r:id="rId53"/>
    <p:sldId id="471" r:id="rId54"/>
    <p:sldId id="619" r:id="rId55"/>
    <p:sldId id="620" r:id="rId56"/>
    <p:sldId id="623" r:id="rId57"/>
    <p:sldId id="625" r:id="rId58"/>
    <p:sldId id="627" r:id="rId59"/>
    <p:sldId id="628" r:id="rId60"/>
    <p:sldId id="629" r:id="rId61"/>
    <p:sldId id="631" r:id="rId62"/>
    <p:sldId id="630" r:id="rId63"/>
    <p:sldId id="633" r:id="rId64"/>
    <p:sldId id="634" r:id="rId65"/>
    <p:sldId id="621" r:id="rId66"/>
    <p:sldId id="624" r:id="rId67"/>
    <p:sldId id="622" r:id="rId68"/>
    <p:sldId id="613" r:id="rId69"/>
    <p:sldId id="483" r:id="rId70"/>
    <p:sldId id="522" r:id="rId71"/>
    <p:sldId id="485" r:id="rId72"/>
    <p:sldId id="617" r:id="rId73"/>
    <p:sldId id="618" r:id="rId74"/>
    <p:sldId id="517" r:id="rId75"/>
    <p:sldId id="515" r:id="rId76"/>
    <p:sldId id="518" r:id="rId77"/>
    <p:sldId id="616" r:id="rId78"/>
    <p:sldId id="614" r:id="rId79"/>
    <p:sldId id="499" r:id="rId80"/>
    <p:sldId id="510" r:id="rId81"/>
    <p:sldId id="615" r:id="rId82"/>
    <p:sldId id="509" r:id="rId83"/>
    <p:sldId id="516" r:id="rId84"/>
    <p:sldId id="511" r:id="rId85"/>
    <p:sldId id="512" r:id="rId86"/>
    <p:sldId id="513" r:id="rId87"/>
    <p:sldId id="514" r:id="rId8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B2FA735-9F2C-4C76-A74B-BEBFEA4A7209}">
          <p14:sldIdLst>
            <p14:sldId id="412"/>
            <p14:sldId id="447"/>
            <p14:sldId id="413"/>
          </p14:sldIdLst>
        </p14:section>
        <p14:section name="Sphere/AAB/CylinderCollisions" id="{62399B8E-6279-CA44-A6DF-07EB1F2AE11E}">
          <p14:sldIdLst>
            <p14:sldId id="537"/>
            <p14:sldId id="611"/>
            <p14:sldId id="343"/>
            <p14:sldId id="340"/>
            <p14:sldId id="347"/>
            <p14:sldId id="603"/>
          </p14:sldIdLst>
        </p14:section>
        <p14:section name="Geometric Engine" id="{4A0D1759-122F-4986-8060-587C67E268FC}">
          <p14:sldIdLst>
            <p14:sldId id="612"/>
            <p14:sldId id="423"/>
            <p14:sldId id="437"/>
            <p14:sldId id="438"/>
            <p14:sldId id="439"/>
            <p14:sldId id="440"/>
            <p14:sldId id="441"/>
            <p14:sldId id="443"/>
            <p14:sldId id="444"/>
            <p14:sldId id="445"/>
            <p14:sldId id="446"/>
            <p14:sldId id="422"/>
          </p14:sldIdLst>
        </p14:section>
        <p14:section name="Raycasting" id="{8A3F82E0-F7E1-43C0-B6F1-E91300B5F62E}">
          <p14:sldIdLst>
            <p14:sldId id="494"/>
            <p14:sldId id="496"/>
            <p14:sldId id="489"/>
            <p14:sldId id="490"/>
            <p14:sldId id="497"/>
            <p14:sldId id="491"/>
            <p14:sldId id="492"/>
            <p14:sldId id="475"/>
            <p14:sldId id="476"/>
            <p14:sldId id="477"/>
            <p14:sldId id="478"/>
            <p14:sldId id="479"/>
            <p14:sldId id="480"/>
            <p14:sldId id="481"/>
            <p14:sldId id="482"/>
          </p14:sldIdLst>
        </p14:section>
        <p14:section name="Collisions III" id="{2A1CE864-7660-4038-A831-B336B694F359}">
          <p14:sldIdLst>
            <p14:sldId id="456"/>
            <p14:sldId id="453"/>
            <p14:sldId id="454"/>
            <p14:sldId id="474"/>
            <p14:sldId id="450"/>
            <p14:sldId id="458"/>
            <p14:sldId id="459"/>
            <p14:sldId id="460"/>
            <p14:sldId id="461"/>
            <p14:sldId id="452"/>
            <p14:sldId id="466"/>
            <p14:sldId id="467"/>
            <p14:sldId id="469"/>
            <p14:sldId id="470"/>
            <p14:sldId id="468"/>
            <p14:sldId id="472"/>
            <p14:sldId id="471"/>
            <p14:sldId id="619"/>
            <p14:sldId id="620"/>
            <p14:sldId id="623"/>
            <p14:sldId id="625"/>
            <p14:sldId id="627"/>
            <p14:sldId id="628"/>
            <p14:sldId id="629"/>
            <p14:sldId id="631"/>
            <p14:sldId id="630"/>
            <p14:sldId id="633"/>
            <p14:sldId id="634"/>
            <p14:sldId id="621"/>
            <p14:sldId id="624"/>
            <p14:sldId id="622"/>
          </p14:sldIdLst>
        </p14:section>
        <p14:section name="Tips" id="{59CDB31E-AF3A-40A1-B545-E8349B7D3D65}">
          <p14:sldIdLst>
            <p14:sldId id="613"/>
            <p14:sldId id="483"/>
            <p14:sldId id="522"/>
            <p14:sldId id="485"/>
            <p14:sldId id="617"/>
            <p14:sldId id="618"/>
            <p14:sldId id="517"/>
            <p14:sldId id="515"/>
            <p14:sldId id="518"/>
            <p14:sldId id="616"/>
            <p14:sldId id="614"/>
            <p14:sldId id="499"/>
            <p14:sldId id="510"/>
            <p14:sldId id="615"/>
            <p14:sldId id="509"/>
            <p14:sldId id="516"/>
            <p14:sldId id="511"/>
            <p14:sldId id="512"/>
            <p14:sldId id="513"/>
            <p14:sldId id="51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91811" autoAdjust="0"/>
  </p:normalViewPr>
  <p:slideViewPr>
    <p:cSldViewPr>
      <p:cViewPr varScale="1">
        <p:scale>
          <a:sx n="186" d="100"/>
          <a:sy n="186" d="100"/>
        </p:scale>
        <p:origin x="720" y="1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97" d="100"/>
          <a:sy n="97" d="100"/>
        </p:scale>
        <p:origin x="-60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9990D4-79D1-4121-A461-D8AEF59D439A}" type="datetimeFigureOut">
              <a:rPr lang="en-US" smtClean="0"/>
              <a:pPr/>
              <a:t>3/7/21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13CCE9-78AF-4755-8CDE-725C56BBC164}" type="slidenum">
              <a:rPr lang="en-US" smtClean="0"/>
              <a:pPr/>
              <a:t>‹#›</a:t>
            </a:fld>
            <a:endParaRPr lang="en-US" dirty="0"/>
          </a:p>
        </p:txBody>
      </p:sp>
    </p:spTree>
    <p:extLst>
      <p:ext uri="{BB962C8B-B14F-4D97-AF65-F5344CB8AC3E}">
        <p14:creationId xmlns:p14="http://schemas.microsoft.com/office/powerpoint/2010/main" val="78210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C8715D-4990-4AB2-B28B-5680244F4015}" type="datetimeFigureOut">
              <a:rPr lang="en-US" smtClean="0"/>
              <a:pPr/>
              <a:t>3/7/21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831BB2-CA44-475A-924D-6F6BDD6AEEB8}" type="slidenum">
              <a:rPr lang="en-US" smtClean="0"/>
              <a:pPr/>
              <a:t>‹#›</a:t>
            </a:fld>
            <a:endParaRPr lang="en-US" dirty="0"/>
          </a:p>
        </p:txBody>
      </p:sp>
    </p:spTree>
    <p:extLst>
      <p:ext uri="{BB962C8B-B14F-4D97-AF65-F5344CB8AC3E}">
        <p14:creationId xmlns:p14="http://schemas.microsoft.com/office/powerpoint/2010/main" val="2283958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a:t>
            </a:r>
            <a:r>
              <a:rPr lang="en-US" baseline="0" dirty="0"/>
              <a:t> not </a:t>
            </a:r>
            <a:r>
              <a:rPr lang="en-US" baseline="0"/>
              <a:t>a negative sign.</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a:t>
            </a:fld>
            <a:endParaRPr lang="en-US" dirty="0"/>
          </a:p>
        </p:txBody>
      </p:sp>
    </p:spTree>
    <p:extLst>
      <p:ext uri="{BB962C8B-B14F-4D97-AF65-F5344CB8AC3E}">
        <p14:creationId xmlns:p14="http://schemas.microsoft.com/office/powerpoint/2010/main" val="3066160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Unless ray parallel to plane, will need to special case</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32</a:t>
            </a:fld>
            <a:endParaRPr lang="en-US" dirty="0"/>
          </a:p>
        </p:txBody>
      </p:sp>
    </p:spTree>
    <p:extLst>
      <p:ext uri="{BB962C8B-B14F-4D97-AF65-F5344CB8AC3E}">
        <p14:creationId xmlns:p14="http://schemas.microsoft.com/office/powerpoint/2010/main" val="1862305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Equation</a:t>
            </a:r>
            <a:r>
              <a:rPr lang="en-US" baseline="0" dirty="0"/>
              <a:t> which is a test if x on plane</a:t>
            </a:r>
          </a:p>
          <a:p>
            <a:pPr marL="171450" indent="-171450">
              <a:buFont typeface="Arial" panose="020B0604020202020204" pitchFamily="34" charset="0"/>
              <a:buChar char="•"/>
            </a:pPr>
            <a:r>
              <a:rPr lang="en-US" baseline="0" dirty="0"/>
              <a:t>Plug ray equation into constraint</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33</a:t>
            </a:fld>
            <a:endParaRPr lang="en-US" dirty="0"/>
          </a:p>
        </p:txBody>
      </p:sp>
    </p:spTree>
    <p:extLst>
      <p:ext uri="{BB962C8B-B14F-4D97-AF65-F5344CB8AC3E}">
        <p14:creationId xmlns:p14="http://schemas.microsoft.com/office/powerpoint/2010/main" val="776200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took 2D,</a:t>
            </a:r>
            <a:r>
              <a:rPr lang="en-US" baseline="0" dirty="0"/>
              <a:t> this is the same as point in polygon test</a:t>
            </a:r>
          </a:p>
          <a:p>
            <a:pPr marL="171450" indent="-171450">
              <a:buFont typeface="Arial" panose="020B0604020202020204" pitchFamily="34" charset="0"/>
              <a:buChar char="•"/>
            </a:pPr>
            <a:r>
              <a:rPr lang="en-US" baseline="0" dirty="0"/>
              <a:t>“On the left” defined looking down the normal</a:t>
            </a:r>
          </a:p>
          <a:p>
            <a:pPr marL="171450" indent="-171450">
              <a:buFont typeface="Arial" panose="020B0604020202020204" pitchFamily="34" charset="0"/>
              <a:buChar char="•"/>
            </a:pPr>
            <a:r>
              <a:rPr lang="en-US" baseline="0" dirty="0"/>
              <a:t>All the triangles that you get will be defined in counter clockwise order (support code)</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34</a:t>
            </a:fld>
            <a:endParaRPr lang="en-US" dirty="0"/>
          </a:p>
        </p:txBody>
      </p:sp>
    </p:spTree>
    <p:extLst>
      <p:ext uri="{BB962C8B-B14F-4D97-AF65-F5344CB8AC3E}">
        <p14:creationId xmlns:p14="http://schemas.microsoft.com/office/powerpoint/2010/main" val="3210877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Maybe draw something up on the board with arrows</a:t>
            </a:r>
          </a:p>
        </p:txBody>
      </p:sp>
      <p:sp>
        <p:nvSpPr>
          <p:cNvPr id="4" name="Slide Number Placeholder 3"/>
          <p:cNvSpPr>
            <a:spLocks noGrp="1"/>
          </p:cNvSpPr>
          <p:nvPr>
            <p:ph type="sldNum" sz="quarter" idx="10"/>
          </p:nvPr>
        </p:nvSpPr>
        <p:spPr/>
        <p:txBody>
          <a:bodyPr/>
          <a:lstStyle/>
          <a:p>
            <a:fld id="{6D831BB2-CA44-475A-924D-6F6BDD6AEEB8}" type="slidenum">
              <a:rPr lang="en-US" smtClean="0"/>
              <a:pPr/>
              <a:t>35</a:t>
            </a:fld>
            <a:endParaRPr lang="en-US" dirty="0"/>
          </a:p>
        </p:txBody>
      </p:sp>
    </p:spTree>
    <p:extLst>
      <p:ext uri="{BB962C8B-B14F-4D97-AF65-F5344CB8AC3E}">
        <p14:creationId xmlns:p14="http://schemas.microsoft.com/office/powerpoint/2010/main" val="1573318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Continuous!</a:t>
            </a:r>
          </a:p>
          <a:p>
            <a:pPr marL="171450" indent="-171450">
              <a:buFont typeface="Arial" panose="020B0604020202020204" pitchFamily="34" charset="0"/>
              <a:buChar char="•"/>
            </a:pPr>
            <a:r>
              <a:rPr lang="en-US" dirty="0"/>
              <a:t>The parametrized motion is the ray, based on velocity</a:t>
            </a:r>
          </a:p>
        </p:txBody>
      </p:sp>
      <p:sp>
        <p:nvSpPr>
          <p:cNvPr id="4" name="Slide Number Placeholder 3"/>
          <p:cNvSpPr>
            <a:spLocks noGrp="1"/>
          </p:cNvSpPr>
          <p:nvPr>
            <p:ph type="sldNum" sz="quarter" idx="10"/>
          </p:nvPr>
        </p:nvSpPr>
        <p:spPr/>
        <p:txBody>
          <a:bodyPr/>
          <a:lstStyle/>
          <a:p>
            <a:fld id="{6D831BB2-CA44-475A-924D-6F6BDD6AEEB8}" type="slidenum">
              <a:rPr lang="en-US" smtClean="0"/>
              <a:pPr/>
              <a:t>38</a:t>
            </a:fld>
            <a:endParaRPr lang="en-US" dirty="0"/>
          </a:p>
        </p:txBody>
      </p:sp>
    </p:spTree>
    <p:extLst>
      <p:ext uri="{BB962C8B-B14F-4D97-AF65-F5344CB8AC3E}">
        <p14:creationId xmlns:p14="http://schemas.microsoft.com/office/powerpoint/2010/main" val="3758668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“Sweep” is along</a:t>
            </a:r>
            <a:r>
              <a:rPr lang="en-US" baseline="0" dirty="0"/>
              <a:t> direction of ray, not axis aligned</a:t>
            </a:r>
          </a:p>
          <a:p>
            <a:pPr marL="171450" indent="-171450">
              <a:buFont typeface="Arial" panose="020B0604020202020204" pitchFamily="34" charset="0"/>
              <a:buChar char="•"/>
            </a:pPr>
            <a:r>
              <a:rPr lang="en-US" baseline="0" dirty="0"/>
              <a:t>Sweeping out the volume of the sphere as it moves</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39</a:t>
            </a:fld>
            <a:endParaRPr lang="en-US" dirty="0"/>
          </a:p>
        </p:txBody>
      </p:sp>
    </p:spTree>
    <p:extLst>
      <p:ext uri="{BB962C8B-B14F-4D97-AF65-F5344CB8AC3E}">
        <p14:creationId xmlns:p14="http://schemas.microsoft.com/office/powerpoint/2010/main" val="2788785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“above”, we mean on the</a:t>
            </a:r>
            <a:r>
              <a:rPr lang="en-US" baseline="0" dirty="0"/>
              <a:t> side of the outward facing normal – side of the triangle that is drawn</a:t>
            </a:r>
          </a:p>
          <a:p>
            <a:pPr marL="171450" indent="-171450">
              <a:buFont typeface="Arial" panose="020B0604020202020204" pitchFamily="34" charset="0"/>
              <a:buChar char="•"/>
            </a:pPr>
            <a:r>
              <a:rPr lang="en-US" baseline="0" dirty="0"/>
              <a:t>There is only a collision if closest point </a:t>
            </a:r>
            <a:r>
              <a:rPr lang="en-US" baseline="0" dirty="0" err="1"/>
              <a:t>collidess</a:t>
            </a:r>
            <a:endParaRPr lang="en-US" baseline="0"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44</a:t>
            </a:fld>
            <a:endParaRPr lang="en-US" dirty="0"/>
          </a:p>
        </p:txBody>
      </p:sp>
    </p:spTree>
    <p:extLst>
      <p:ext uri="{BB962C8B-B14F-4D97-AF65-F5344CB8AC3E}">
        <p14:creationId xmlns:p14="http://schemas.microsoft.com/office/powerpoint/2010/main" val="1839035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Same as triangle ray collision test, just changing parameters</a:t>
            </a:r>
            <a:r>
              <a:rPr lang="en-US" baseline="0" dirty="0"/>
              <a:t> of the ray</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45</a:t>
            </a:fld>
            <a:endParaRPr lang="en-US" dirty="0"/>
          </a:p>
        </p:txBody>
      </p:sp>
    </p:spTree>
    <p:extLst>
      <p:ext uri="{BB962C8B-B14F-4D97-AF65-F5344CB8AC3E}">
        <p14:creationId xmlns:p14="http://schemas.microsoft.com/office/powerpoint/2010/main" val="2653261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1" name="Shape 6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buNone/>
            </a:pPr>
            <a:r>
              <a:rPr lang="en-US" dirty="0"/>
              <a:t>* Nea</a:t>
            </a:r>
            <a:r>
              <a:rPr lang="en-US" baseline="0" dirty="0"/>
              <a:t>t trick!</a:t>
            </a:r>
            <a:endParaRPr lang="en-US" dirty="0"/>
          </a:p>
        </p:txBody>
      </p:sp>
    </p:spTree>
    <p:extLst>
      <p:ext uri="{BB962C8B-B14F-4D97-AF65-F5344CB8AC3E}">
        <p14:creationId xmlns:p14="http://schemas.microsoft.com/office/powerpoint/2010/main" val="3034601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6" name="Shape 7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buFont typeface="Arial" panose="020B0604020202020204" pitchFamily="34" charset="0"/>
              <a:buChar char="•"/>
            </a:pPr>
            <a:r>
              <a:rPr lang="en-US" dirty="0"/>
              <a:t>Draw</a:t>
            </a:r>
            <a:r>
              <a:rPr lang="en-US" baseline="0" dirty="0"/>
              <a:t> vectors, point on cylinder if parallelogram formed by two vectors has same area as all other parallelograms of points on the cylinder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 know one of the areas</a:t>
            </a:r>
          </a:p>
        </p:txBody>
      </p:sp>
    </p:spTree>
    <p:extLst>
      <p:ext uri="{BB962C8B-B14F-4D97-AF65-F5344CB8AC3E}">
        <p14:creationId xmlns:p14="http://schemas.microsoft.com/office/powerpoint/2010/main" val="262834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circle is the</a:t>
            </a:r>
            <a:r>
              <a:rPr lang="en-US" baseline="0" dirty="0"/>
              <a:t> entire collection of points that is within a given radius from a defined center point. That means if a circle has a radius of 10 and a center of 0, 0, it has all the points that are a distance of 10 or less away from the point, 0, 0. With this, we can determine how to do point-circle collision. We take the distance of the point from the center, and we check whether it is less than or equal to the radius. </a:t>
            </a:r>
            <a:r>
              <a:rPr lang="en-US" dirty="0"/>
              <a:t>This is the distance algorithm.</a:t>
            </a:r>
          </a:p>
        </p:txBody>
      </p:sp>
      <p:sp>
        <p:nvSpPr>
          <p:cNvPr id="4" name="Slide Number Placeholder 3"/>
          <p:cNvSpPr>
            <a:spLocks noGrp="1"/>
          </p:cNvSpPr>
          <p:nvPr>
            <p:ph type="sldNum" sz="quarter" idx="10"/>
          </p:nvPr>
        </p:nvSpPr>
        <p:spPr/>
        <p:txBody>
          <a:bodyPr/>
          <a:lstStyle/>
          <a:p>
            <a:fld id="{6D831BB2-CA44-475A-924D-6F6BDD6AEEB8}" type="slidenum">
              <a:rPr lang="en-US" smtClean="0"/>
              <a:pPr/>
              <a:t>7</a:t>
            </a:fld>
            <a:endParaRPr lang="en-US" dirty="0"/>
          </a:p>
        </p:txBody>
      </p:sp>
    </p:spTree>
    <p:extLst>
      <p:ext uri="{BB962C8B-B14F-4D97-AF65-F5344CB8AC3E}">
        <p14:creationId xmlns:p14="http://schemas.microsoft.com/office/powerpoint/2010/main" val="1099541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9" name="Shape 7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a:t>* Use equality on previous page, for parallelogram areas</a:t>
            </a:r>
          </a:p>
        </p:txBody>
      </p:sp>
    </p:spTree>
    <p:extLst>
      <p:ext uri="{BB962C8B-B14F-4D97-AF65-F5344CB8AC3E}">
        <p14:creationId xmlns:p14="http://schemas.microsoft.com/office/powerpoint/2010/main" val="1820243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9" name="Shape 7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1978377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86B99-54F9-4FAC-8119-E1E507C9D700}" type="slidenum">
              <a:rPr lang="en-US" smtClean="0"/>
              <a:t>52</a:t>
            </a:fld>
            <a:endParaRPr lang="en-US" dirty="0"/>
          </a:p>
        </p:txBody>
      </p:sp>
    </p:spTree>
    <p:extLst>
      <p:ext uri="{BB962C8B-B14F-4D97-AF65-F5344CB8AC3E}">
        <p14:creationId xmlns:p14="http://schemas.microsoft.com/office/powerpoint/2010/main" val="2046680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55</a:t>
            </a:fld>
            <a:endParaRPr lang="en-US" dirty="0"/>
          </a:p>
        </p:txBody>
      </p:sp>
    </p:spTree>
    <p:extLst>
      <p:ext uri="{BB962C8B-B14F-4D97-AF65-F5344CB8AC3E}">
        <p14:creationId xmlns:p14="http://schemas.microsoft.com/office/powerpoint/2010/main" val="224745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56</a:t>
            </a:fld>
            <a:endParaRPr lang="en-US" dirty="0"/>
          </a:p>
        </p:txBody>
      </p:sp>
    </p:spTree>
    <p:extLst>
      <p:ext uri="{BB962C8B-B14F-4D97-AF65-F5344CB8AC3E}">
        <p14:creationId xmlns:p14="http://schemas.microsoft.com/office/powerpoint/2010/main" val="2034138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57</a:t>
            </a:fld>
            <a:endParaRPr lang="en-US" dirty="0"/>
          </a:p>
        </p:txBody>
      </p:sp>
    </p:spTree>
    <p:extLst>
      <p:ext uri="{BB962C8B-B14F-4D97-AF65-F5344CB8AC3E}">
        <p14:creationId xmlns:p14="http://schemas.microsoft.com/office/powerpoint/2010/main" val="31365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58</a:t>
            </a:fld>
            <a:endParaRPr lang="en-US" dirty="0"/>
          </a:p>
        </p:txBody>
      </p:sp>
    </p:spTree>
    <p:extLst>
      <p:ext uri="{BB962C8B-B14F-4D97-AF65-F5344CB8AC3E}">
        <p14:creationId xmlns:p14="http://schemas.microsoft.com/office/powerpoint/2010/main" val="1031878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59</a:t>
            </a:fld>
            <a:endParaRPr lang="en-US" dirty="0"/>
          </a:p>
        </p:txBody>
      </p:sp>
    </p:spTree>
    <p:extLst>
      <p:ext uri="{BB962C8B-B14F-4D97-AF65-F5344CB8AC3E}">
        <p14:creationId xmlns:p14="http://schemas.microsoft.com/office/powerpoint/2010/main" val="41356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60</a:t>
            </a:fld>
            <a:endParaRPr lang="en-US" dirty="0"/>
          </a:p>
        </p:txBody>
      </p:sp>
    </p:spTree>
    <p:extLst>
      <p:ext uri="{BB962C8B-B14F-4D97-AF65-F5344CB8AC3E}">
        <p14:creationId xmlns:p14="http://schemas.microsoft.com/office/powerpoint/2010/main" val="2891580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61</a:t>
            </a:fld>
            <a:endParaRPr lang="en-US" dirty="0"/>
          </a:p>
        </p:txBody>
      </p:sp>
    </p:spTree>
    <p:extLst>
      <p:ext uri="{BB962C8B-B14F-4D97-AF65-F5344CB8AC3E}">
        <p14:creationId xmlns:p14="http://schemas.microsoft.com/office/powerpoint/2010/main" val="2621232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15</a:t>
            </a:fld>
            <a:endParaRPr lang="en-US" dirty="0"/>
          </a:p>
        </p:txBody>
      </p:sp>
    </p:spTree>
    <p:extLst>
      <p:ext uri="{BB962C8B-B14F-4D97-AF65-F5344CB8AC3E}">
        <p14:creationId xmlns:p14="http://schemas.microsoft.com/office/powerpoint/2010/main" val="1266745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62</a:t>
            </a:fld>
            <a:endParaRPr lang="en-US" dirty="0"/>
          </a:p>
        </p:txBody>
      </p:sp>
    </p:spTree>
    <p:extLst>
      <p:ext uri="{BB962C8B-B14F-4D97-AF65-F5344CB8AC3E}">
        <p14:creationId xmlns:p14="http://schemas.microsoft.com/office/powerpoint/2010/main" val="4262248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63</a:t>
            </a:fld>
            <a:endParaRPr lang="en-US" dirty="0"/>
          </a:p>
        </p:txBody>
      </p:sp>
    </p:spTree>
    <p:extLst>
      <p:ext uri="{BB962C8B-B14F-4D97-AF65-F5344CB8AC3E}">
        <p14:creationId xmlns:p14="http://schemas.microsoft.com/office/powerpoint/2010/main" val="3836707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64</a:t>
            </a:fld>
            <a:endParaRPr lang="en-US" dirty="0"/>
          </a:p>
        </p:txBody>
      </p:sp>
    </p:spTree>
    <p:extLst>
      <p:ext uri="{BB962C8B-B14F-4D97-AF65-F5344CB8AC3E}">
        <p14:creationId xmlns:p14="http://schemas.microsoft.com/office/powerpoint/2010/main" val="2995552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65</a:t>
            </a:fld>
            <a:endParaRPr lang="en-US" dirty="0"/>
          </a:p>
        </p:txBody>
      </p:sp>
    </p:spTree>
    <p:extLst>
      <p:ext uri="{BB962C8B-B14F-4D97-AF65-F5344CB8AC3E}">
        <p14:creationId xmlns:p14="http://schemas.microsoft.com/office/powerpoint/2010/main" val="3901420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66</a:t>
            </a:fld>
            <a:endParaRPr lang="en-US" dirty="0"/>
          </a:p>
        </p:txBody>
      </p:sp>
    </p:spTree>
    <p:extLst>
      <p:ext uri="{BB962C8B-B14F-4D97-AF65-F5344CB8AC3E}">
        <p14:creationId xmlns:p14="http://schemas.microsoft.com/office/powerpoint/2010/main" val="1718430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67</a:t>
            </a:fld>
            <a:endParaRPr lang="en-US" dirty="0"/>
          </a:p>
        </p:txBody>
      </p:sp>
    </p:spTree>
    <p:extLst>
      <p:ext uri="{BB962C8B-B14F-4D97-AF65-F5344CB8AC3E}">
        <p14:creationId xmlns:p14="http://schemas.microsoft.com/office/powerpoint/2010/main" val="2721133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69</a:t>
            </a:fld>
            <a:endParaRPr lang="en-US" dirty="0"/>
          </a:p>
        </p:txBody>
      </p:sp>
    </p:spTree>
    <p:extLst>
      <p:ext uri="{BB962C8B-B14F-4D97-AF65-F5344CB8AC3E}">
        <p14:creationId xmlns:p14="http://schemas.microsoft.com/office/powerpoint/2010/main" val="3092356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70</a:t>
            </a:fld>
            <a:endParaRPr lang="en-US" dirty="0"/>
          </a:p>
        </p:txBody>
      </p:sp>
    </p:spTree>
    <p:extLst>
      <p:ext uri="{BB962C8B-B14F-4D97-AF65-F5344CB8AC3E}">
        <p14:creationId xmlns:p14="http://schemas.microsoft.com/office/powerpoint/2010/main" val="312246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 a live demo</a:t>
            </a:r>
          </a:p>
        </p:txBody>
      </p:sp>
      <p:sp>
        <p:nvSpPr>
          <p:cNvPr id="4" name="Slide Number Placeholder 3"/>
          <p:cNvSpPr>
            <a:spLocks noGrp="1"/>
          </p:cNvSpPr>
          <p:nvPr>
            <p:ph type="sldNum" sz="quarter" idx="10"/>
          </p:nvPr>
        </p:nvSpPr>
        <p:spPr/>
        <p:txBody>
          <a:bodyPr/>
          <a:lstStyle/>
          <a:p>
            <a:fld id="{6D831BB2-CA44-475A-924D-6F6BDD6AEEB8}" type="slidenum">
              <a:rPr lang="en-US" smtClean="0"/>
              <a:pPr/>
              <a:t>71</a:t>
            </a:fld>
            <a:endParaRPr lang="en-US" dirty="0"/>
          </a:p>
        </p:txBody>
      </p:sp>
    </p:spTree>
    <p:extLst>
      <p:ext uri="{BB962C8B-B14F-4D97-AF65-F5344CB8AC3E}">
        <p14:creationId xmlns:p14="http://schemas.microsoft.com/office/powerpoint/2010/main" val="2289712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 a live demo</a:t>
            </a:r>
          </a:p>
        </p:txBody>
      </p:sp>
      <p:sp>
        <p:nvSpPr>
          <p:cNvPr id="4" name="Slide Number Placeholder 3"/>
          <p:cNvSpPr>
            <a:spLocks noGrp="1"/>
          </p:cNvSpPr>
          <p:nvPr>
            <p:ph type="sldNum" sz="quarter" idx="10"/>
          </p:nvPr>
        </p:nvSpPr>
        <p:spPr/>
        <p:txBody>
          <a:bodyPr/>
          <a:lstStyle/>
          <a:p>
            <a:fld id="{6D831BB2-CA44-475A-924D-6F6BDD6AEEB8}" type="slidenum">
              <a:rPr lang="en-US" smtClean="0"/>
              <a:pPr/>
              <a:t>72</a:t>
            </a:fld>
            <a:endParaRPr lang="en-US" dirty="0"/>
          </a:p>
        </p:txBody>
      </p:sp>
    </p:spTree>
    <p:extLst>
      <p:ext uri="{BB962C8B-B14F-4D97-AF65-F5344CB8AC3E}">
        <p14:creationId xmlns:p14="http://schemas.microsoft.com/office/powerpoint/2010/main" val="225781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16</a:t>
            </a:fld>
            <a:endParaRPr lang="en-US" dirty="0"/>
          </a:p>
        </p:txBody>
      </p:sp>
    </p:spTree>
    <p:extLst>
      <p:ext uri="{BB962C8B-B14F-4D97-AF65-F5344CB8AC3E}">
        <p14:creationId xmlns:p14="http://schemas.microsoft.com/office/powerpoint/2010/main" val="2726157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 a live demo</a:t>
            </a:r>
          </a:p>
        </p:txBody>
      </p:sp>
      <p:sp>
        <p:nvSpPr>
          <p:cNvPr id="4" name="Slide Number Placeholder 3"/>
          <p:cNvSpPr>
            <a:spLocks noGrp="1"/>
          </p:cNvSpPr>
          <p:nvPr>
            <p:ph type="sldNum" sz="quarter" idx="10"/>
          </p:nvPr>
        </p:nvSpPr>
        <p:spPr/>
        <p:txBody>
          <a:bodyPr/>
          <a:lstStyle/>
          <a:p>
            <a:fld id="{6D831BB2-CA44-475A-924D-6F6BDD6AEEB8}" type="slidenum">
              <a:rPr lang="en-US" smtClean="0"/>
              <a:pPr/>
              <a:t>73</a:t>
            </a:fld>
            <a:endParaRPr lang="en-US" dirty="0"/>
          </a:p>
        </p:txBody>
      </p:sp>
    </p:spTree>
    <p:extLst>
      <p:ext uri="{BB962C8B-B14F-4D97-AF65-F5344CB8AC3E}">
        <p14:creationId xmlns:p14="http://schemas.microsoft.com/office/powerpoint/2010/main" val="78898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Although normal technically</a:t>
            </a:r>
            <a:r>
              <a:rPr lang="en-US" baseline="0" dirty="0"/>
              <a:t> won’t be correct for this week, for reasons that you’ll see next week</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75</a:t>
            </a:fld>
            <a:endParaRPr lang="en-US" dirty="0"/>
          </a:p>
        </p:txBody>
      </p:sp>
    </p:spTree>
    <p:extLst>
      <p:ext uri="{BB962C8B-B14F-4D97-AF65-F5344CB8AC3E}">
        <p14:creationId xmlns:p14="http://schemas.microsoft.com/office/powerpoint/2010/main" val="1453452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77</a:t>
            </a:fld>
            <a:endParaRPr lang="en-US" dirty="0"/>
          </a:p>
        </p:txBody>
      </p:sp>
    </p:spTree>
    <p:extLst>
      <p:ext uri="{BB962C8B-B14F-4D97-AF65-F5344CB8AC3E}">
        <p14:creationId xmlns:p14="http://schemas.microsoft.com/office/powerpoint/2010/main" val="1869474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79</a:t>
            </a:fld>
            <a:endParaRPr lang="en-US" dirty="0"/>
          </a:p>
        </p:txBody>
      </p:sp>
    </p:spTree>
    <p:extLst>
      <p:ext uri="{BB962C8B-B14F-4D97-AF65-F5344CB8AC3E}">
        <p14:creationId xmlns:p14="http://schemas.microsoft.com/office/powerpoint/2010/main" val="4191985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80</a:t>
            </a:fld>
            <a:endParaRPr lang="en-US" dirty="0"/>
          </a:p>
        </p:txBody>
      </p:sp>
    </p:spTree>
    <p:extLst>
      <p:ext uri="{BB962C8B-B14F-4D97-AF65-F5344CB8AC3E}">
        <p14:creationId xmlns:p14="http://schemas.microsoft.com/office/powerpoint/2010/main" val="1377826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831BB2-CA44-475A-924D-6F6BDD6AEEB8}" type="slidenum">
              <a:rPr lang="en-US" smtClean="0"/>
              <a:pPr/>
              <a:t>83</a:t>
            </a:fld>
            <a:endParaRPr lang="en-US" dirty="0"/>
          </a:p>
        </p:txBody>
      </p:sp>
    </p:spTree>
    <p:extLst>
      <p:ext uri="{BB962C8B-B14F-4D97-AF65-F5344CB8AC3E}">
        <p14:creationId xmlns:p14="http://schemas.microsoft.com/office/powerpoint/2010/main" val="323563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 everything in coordinate system where unit circle</a:t>
            </a:r>
            <a:r>
              <a:rPr lang="en-US" baseline="0" dirty="0"/>
              <a:t> at origin</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23</a:t>
            </a:fld>
            <a:endParaRPr lang="en-US" dirty="0"/>
          </a:p>
        </p:txBody>
      </p:sp>
    </p:spTree>
    <p:extLst>
      <p:ext uri="{BB962C8B-B14F-4D97-AF65-F5344CB8AC3E}">
        <p14:creationId xmlns:p14="http://schemas.microsoft.com/office/powerpoint/2010/main" val="3995116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Use discriminant to determine whether it’s worth using the quadratic</a:t>
            </a:r>
            <a:r>
              <a:rPr lang="en-US" baseline="0" dirty="0"/>
              <a:t> formula, or if you’ll just get imaginary results</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24</a:t>
            </a:fld>
            <a:endParaRPr lang="en-US" dirty="0"/>
          </a:p>
        </p:txBody>
      </p:sp>
    </p:spTree>
    <p:extLst>
      <p:ext uri="{BB962C8B-B14F-4D97-AF65-F5344CB8AC3E}">
        <p14:creationId xmlns:p14="http://schemas.microsoft.com/office/powerpoint/2010/main" val="396805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Similar idea to </a:t>
            </a:r>
            <a:r>
              <a:rPr lang="en-US" dirty="0" err="1"/>
              <a:t>raycasting</a:t>
            </a:r>
            <a:r>
              <a:rPr lang="en-US" baseline="0" dirty="0"/>
              <a:t> arbitrary circle</a:t>
            </a:r>
          </a:p>
          <a:p>
            <a:pPr marL="171450" indent="-171450">
              <a:buFont typeface="Arial" panose="020B0604020202020204" pitchFamily="34" charset="0"/>
              <a:buChar char="•"/>
            </a:pPr>
            <a:r>
              <a:rPr lang="en-US" baseline="0" dirty="0"/>
              <a:t>“Basis vectors” determine basis</a:t>
            </a:r>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26</a:t>
            </a:fld>
            <a:endParaRPr lang="en-US" dirty="0"/>
          </a:p>
        </p:txBody>
      </p:sp>
    </p:spTree>
    <p:extLst>
      <p:ext uri="{BB962C8B-B14F-4D97-AF65-F5344CB8AC3E}">
        <p14:creationId xmlns:p14="http://schemas.microsoft.com/office/powerpoint/2010/main" val="3024161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31BB2-CA44-475A-924D-6F6BDD6AEEB8}" type="slidenum">
              <a:rPr lang="en-US" smtClean="0"/>
              <a:pPr/>
              <a:t>29</a:t>
            </a:fld>
            <a:endParaRPr lang="en-US" dirty="0"/>
          </a:p>
        </p:txBody>
      </p:sp>
    </p:spTree>
    <p:extLst>
      <p:ext uri="{BB962C8B-B14F-4D97-AF65-F5344CB8AC3E}">
        <p14:creationId xmlns:p14="http://schemas.microsoft.com/office/powerpoint/2010/main" val="3266834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Brute force</a:t>
            </a:r>
          </a:p>
        </p:txBody>
      </p:sp>
      <p:sp>
        <p:nvSpPr>
          <p:cNvPr id="4" name="Slide Number Placeholder 3"/>
          <p:cNvSpPr>
            <a:spLocks noGrp="1"/>
          </p:cNvSpPr>
          <p:nvPr>
            <p:ph type="sldNum" sz="quarter" idx="10"/>
          </p:nvPr>
        </p:nvSpPr>
        <p:spPr/>
        <p:txBody>
          <a:bodyPr/>
          <a:lstStyle/>
          <a:p>
            <a:fld id="{6D831BB2-CA44-475A-924D-6F6BDD6AEEB8}" type="slidenum">
              <a:rPr lang="en-US" smtClean="0"/>
              <a:pPr/>
              <a:t>31</a:t>
            </a:fld>
            <a:endParaRPr lang="en-US" dirty="0"/>
          </a:p>
        </p:txBody>
      </p:sp>
    </p:spTree>
    <p:extLst>
      <p:ext uri="{BB962C8B-B14F-4D97-AF65-F5344CB8AC3E}">
        <p14:creationId xmlns:p14="http://schemas.microsoft.com/office/powerpoint/2010/main" val="294380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1950"/>
            <a:ext cx="7772400" cy="1102519"/>
          </a:xfrm>
          <a:effectLst>
            <a:outerShdw blurRad="139700" algn="t" rotWithShape="0">
              <a:schemeClr val="tx1"/>
            </a:outerShdw>
          </a:effectLst>
        </p:spPr>
        <p:txBody>
          <a:bodyPr>
            <a:noAutofit/>
          </a:bodyPr>
          <a:lstStyle>
            <a:lvl1pPr>
              <a:defRPr sz="6000" b="1" cap="small" baseline="0">
                <a:latin typeface="Karmina" pitchFamily="50" charset="0"/>
              </a:defRPr>
            </a:lvl1pPr>
          </a:lstStyle>
          <a:p>
            <a:r>
              <a:rPr lang="en-US" dirty="0"/>
              <a:t>Click to edit Master title style</a:t>
            </a:r>
          </a:p>
        </p:txBody>
      </p:sp>
      <p:sp>
        <p:nvSpPr>
          <p:cNvPr id="3" name="Subtitle 2"/>
          <p:cNvSpPr>
            <a:spLocks noGrp="1"/>
          </p:cNvSpPr>
          <p:nvPr>
            <p:ph type="subTitle" idx="1"/>
          </p:nvPr>
        </p:nvSpPr>
        <p:spPr>
          <a:xfrm>
            <a:off x="1371600" y="1485900"/>
            <a:ext cx="6400800" cy="1314450"/>
          </a:xfrm>
          <a:effectLst>
            <a:outerShdw blurRad="76200" algn="ctr" rotWithShape="0">
              <a:schemeClr val="tx1"/>
            </a:outerShdw>
          </a:effectLst>
        </p:spPr>
        <p:txBody>
          <a:bodyPr>
            <a:normAutofit/>
          </a:bodyPr>
          <a:lstStyle>
            <a:lvl1pPr marL="0" indent="0" algn="ctr">
              <a:buNone/>
              <a:defRPr sz="3600" b="1">
                <a:solidFill>
                  <a:schemeClr val="tx1">
                    <a:tint val="75000"/>
                  </a:schemeClr>
                </a:solidFill>
                <a:latin typeface="Karmina"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1329699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175449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227153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0"/>
            <a:ext cx="8229600" cy="3581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926753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2603217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Century Gothic" pitchFamily="34" charset="0"/>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83556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71272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170422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8891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295122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500BE7-2290-4558-8837-E2886E6A9976}" type="datetimeFigureOut">
              <a:rPr lang="en-US" smtClean="0"/>
              <a:pPr/>
              <a:t>3/7/21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1134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4500BE7-2290-4558-8837-E2886E6A9976}" type="datetimeFigureOut">
              <a:rPr lang="en-US" smtClean="0"/>
              <a:pPr/>
              <a:t>3/7/21</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50081934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cap="none" baseline="0">
          <a:solidFill>
            <a:schemeClr val="tx1"/>
          </a:solidFill>
          <a:latin typeface="Century Gothic"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81.png"/><Relationship Id="rId4" Type="http://schemas.openxmlformats.org/officeDocument/2006/relationships/image" Target="../media/image191.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1.png"/><Relationship Id="rId5" Type="http://schemas.openxmlformats.org/officeDocument/2006/relationships/image" Target="../media/image18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notesSlide" Target="../notesSlides/notesSlide39.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3.png"/><Relationship Id="rId4" Type="http://schemas.openxmlformats.org/officeDocument/2006/relationships/notesSlide" Target="../notesSlides/notesSlide4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isocpp.org/wiki/faq/operator-overloading"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15 Years On, The Lonely Legacy Of 'Shadow Of The Colossus' : NPR">
            <a:extLst>
              <a:ext uri="{FF2B5EF4-FFF2-40B4-BE49-F238E27FC236}">
                <a16:creationId xmlns:a16="http://schemas.microsoft.com/office/drawing/2014/main" id="{C34D926F-D21F-BA41-A7E9-16B956A4102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3</a:t>
            </a:r>
          </a:p>
        </p:txBody>
      </p:sp>
      <p:sp>
        <p:nvSpPr>
          <p:cNvPr id="3" name="Subtitle 2"/>
          <p:cNvSpPr>
            <a:spLocks noGrp="1"/>
          </p:cNvSpPr>
          <p:nvPr>
            <p:ph type="subTitle" idx="1"/>
          </p:nvPr>
        </p:nvSpPr>
        <p:spPr>
          <a:xfrm>
            <a:off x="1143000" y="3119553"/>
            <a:ext cx="6858000" cy="823796"/>
          </a:xfrm>
        </p:spPr>
        <p:txBody>
          <a:bodyPr>
            <a:normAutofit fontScale="77500" lnSpcReduction="20000"/>
          </a:bodyPr>
          <a:lstStyle/>
          <a:p>
            <a:r>
              <a:rPr lang="en-US" dirty="0">
                <a:ln>
                  <a:solidFill>
                    <a:srgbClr val="000000"/>
                  </a:solidFill>
                </a:ln>
                <a:solidFill>
                  <a:srgbClr val="FFFFFF"/>
                </a:solidFill>
              </a:rPr>
              <a:t>Ellipsoid/Triangle and Sphere/AAB/Cylinder Collisions</a:t>
            </a:r>
          </a:p>
        </p:txBody>
      </p:sp>
    </p:spTree>
    <p:extLst>
      <p:ext uri="{BB962C8B-B14F-4D97-AF65-F5344CB8AC3E}">
        <p14:creationId xmlns:p14="http://schemas.microsoft.com/office/powerpoint/2010/main" val="405871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5 Years On, The Lonely Legacy Of 'Shadow Of The Colossus' : NPR">
            <a:extLst>
              <a:ext uri="{FF2B5EF4-FFF2-40B4-BE49-F238E27FC236}">
                <a16:creationId xmlns:a16="http://schemas.microsoft.com/office/drawing/2014/main" id="{C34D926F-D21F-BA41-A7E9-16B956A410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3</a:t>
            </a:r>
          </a:p>
        </p:txBody>
      </p:sp>
      <p:sp>
        <p:nvSpPr>
          <p:cNvPr id="3" name="Subtitle 2"/>
          <p:cNvSpPr>
            <a:spLocks noGrp="1"/>
          </p:cNvSpPr>
          <p:nvPr>
            <p:ph type="subTitle" idx="1"/>
          </p:nvPr>
        </p:nvSpPr>
        <p:spPr>
          <a:xfrm>
            <a:off x="1143000" y="3119553"/>
            <a:ext cx="6858000" cy="823796"/>
          </a:xfrm>
        </p:spPr>
        <p:txBody>
          <a:bodyPr>
            <a:normAutofit/>
          </a:bodyPr>
          <a:lstStyle/>
          <a:p>
            <a:r>
              <a:rPr lang="en-US" dirty="0">
                <a:ln>
                  <a:solidFill>
                    <a:srgbClr val="000000"/>
                  </a:solidFill>
                </a:ln>
                <a:solidFill>
                  <a:srgbClr val="FFFFFF"/>
                </a:solidFill>
              </a:rPr>
              <a:t>Ellipsoid/Triangle Collisions</a:t>
            </a:r>
          </a:p>
        </p:txBody>
      </p:sp>
    </p:spTree>
    <p:extLst>
      <p:ext uri="{BB962C8B-B14F-4D97-AF65-F5344CB8AC3E}">
        <p14:creationId xmlns:p14="http://schemas.microsoft.com/office/powerpoint/2010/main" val="4145184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r>
              <a:rPr lang="en-US" dirty="0"/>
              <a:t>Triangle Collisions</a:t>
            </a:r>
          </a:p>
        </p:txBody>
      </p:sp>
    </p:spTree>
    <p:extLst>
      <p:ext uri="{BB962C8B-B14F-4D97-AF65-F5344CB8AC3E}">
        <p14:creationId xmlns:p14="http://schemas.microsoft.com/office/powerpoint/2010/main" val="4131085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To Review</a:t>
            </a:r>
          </a:p>
        </p:txBody>
      </p:sp>
      <p:sp>
        <p:nvSpPr>
          <p:cNvPr id="7" name="Content Placeholder 6"/>
          <p:cNvSpPr>
            <a:spLocks noGrp="1"/>
          </p:cNvSpPr>
          <p:nvPr>
            <p:ph sz="half" idx="1"/>
          </p:nvPr>
        </p:nvSpPr>
        <p:spPr/>
        <p:txBody>
          <a:bodyPr>
            <a:normAutofit fontScale="92500" lnSpcReduction="10000"/>
          </a:bodyPr>
          <a:lstStyle/>
          <a:p>
            <a:r>
              <a:rPr lang="en-US" dirty="0"/>
              <a:t>Entity movement models are dependent on collisions</a:t>
            </a:r>
          </a:p>
          <a:p>
            <a:r>
              <a:rPr lang="en-US" dirty="0"/>
              <a:t>Collision are different for:</a:t>
            </a:r>
          </a:p>
          <a:p>
            <a:pPr lvl="1"/>
            <a:r>
              <a:rPr lang="en-US" dirty="0"/>
              <a:t>Entity-entity collisions</a:t>
            </a:r>
          </a:p>
          <a:p>
            <a:pPr lvl="1"/>
            <a:r>
              <a:rPr lang="en-US" dirty="0"/>
              <a:t>Entity-environment collisions</a:t>
            </a:r>
          </a:p>
          <a:p>
            <a:r>
              <a:rPr lang="en-US" dirty="0"/>
              <a:t>All of this controls player movement</a:t>
            </a:r>
          </a:p>
        </p:txBody>
      </p:sp>
      <p:pic>
        <p:nvPicPr>
          <p:cNvPr id="9" name="Picture 2" descr="http://img1.wikia.nocookie.net/__cb20140405161053/villains/images/d/d8/Minecraft-creeper-image.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761331"/>
            <a:ext cx="4038600" cy="22717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9182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Current system is nice…</a:t>
            </a:r>
          </a:p>
        </p:txBody>
      </p:sp>
      <p:sp>
        <p:nvSpPr>
          <p:cNvPr id="6" name="Content Placeholder 5"/>
          <p:cNvSpPr>
            <a:spLocks noGrp="1"/>
          </p:cNvSpPr>
          <p:nvPr>
            <p:ph sz="half" idx="1"/>
          </p:nvPr>
        </p:nvSpPr>
        <p:spPr/>
        <p:txBody>
          <a:bodyPr>
            <a:normAutofit/>
          </a:bodyPr>
          <a:lstStyle/>
          <a:p>
            <a:r>
              <a:rPr lang="en-US" dirty="0"/>
              <a:t>The current collisions we have looked at only work in an axis-aligned world </a:t>
            </a:r>
          </a:p>
          <a:p>
            <a:r>
              <a:rPr lang="en-US" dirty="0"/>
              <a:t>This is suitable for lots of games, such as Minecraft</a:t>
            </a:r>
          </a:p>
        </p:txBody>
      </p:sp>
      <p:pic>
        <p:nvPicPr>
          <p:cNvPr id="1030" name="Picture 6" descr="http://rack.0.mshcdn.com/media/ZgkyMDEzLzAyLzA4L2NjL2FuY2llbnRtZXRyLjIzYmU5LmpwZwpwCXRodW1iCTg1MHg4NTA-CmUJanBn/f7574d0c/f85/ancient-metropol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6479" y="1678187"/>
            <a:ext cx="4336066" cy="2438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225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…but not always great</a:t>
            </a:r>
          </a:p>
        </p:txBody>
      </p:sp>
      <p:sp>
        <p:nvSpPr>
          <p:cNvPr id="6" name="Content Placeholder 5"/>
          <p:cNvSpPr>
            <a:spLocks noGrp="1"/>
          </p:cNvSpPr>
          <p:nvPr>
            <p:ph sz="half" idx="1"/>
          </p:nvPr>
        </p:nvSpPr>
        <p:spPr/>
        <p:txBody>
          <a:bodyPr>
            <a:normAutofit/>
          </a:bodyPr>
          <a:lstStyle/>
          <a:p>
            <a:r>
              <a:rPr lang="en-US" dirty="0"/>
              <a:t>What if I want:</a:t>
            </a:r>
          </a:p>
          <a:p>
            <a:pPr lvl="1"/>
            <a:r>
              <a:rPr lang="en-US" dirty="0"/>
              <a:t>Slopes/ramps/curved surfaces</a:t>
            </a:r>
          </a:p>
          <a:p>
            <a:pPr lvl="1"/>
            <a:r>
              <a:rPr lang="en-US" dirty="0"/>
              <a:t>Non 90 degree angles</a:t>
            </a:r>
          </a:p>
          <a:p>
            <a:pPr lvl="1"/>
            <a:r>
              <a:rPr lang="en-US" dirty="0"/>
              <a:t>Environment objects of varying size</a:t>
            </a:r>
          </a:p>
        </p:txBody>
      </p:sp>
      <p:pic>
        <p:nvPicPr>
          <p:cNvPr id="2050" name="Picture 2" descr="http://i.imgur.com/0sHiP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449047"/>
            <a:ext cx="4005953" cy="224540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8714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do we really want?</a:t>
            </a:r>
          </a:p>
        </p:txBody>
      </p:sp>
      <p:sp>
        <p:nvSpPr>
          <p:cNvPr id="6" name="Content Placeholder 5"/>
          <p:cNvSpPr>
            <a:spLocks noGrp="1"/>
          </p:cNvSpPr>
          <p:nvPr>
            <p:ph idx="1"/>
          </p:nvPr>
        </p:nvSpPr>
        <p:spPr/>
        <p:txBody>
          <a:bodyPr>
            <a:normAutofit fontScale="92500" lnSpcReduction="10000"/>
          </a:bodyPr>
          <a:lstStyle/>
          <a:p>
            <a:r>
              <a:rPr lang="en-US" dirty="0"/>
              <a:t>Arbitrary environment representation</a:t>
            </a:r>
          </a:p>
          <a:p>
            <a:pPr lvl="1"/>
            <a:r>
              <a:rPr lang="en-US" dirty="0"/>
              <a:t>Not restricted to a grid or size</a:t>
            </a:r>
          </a:p>
          <a:p>
            <a:r>
              <a:rPr lang="en-US" dirty="0"/>
              <a:t>Arbitrary shapes in that environment</a:t>
            </a:r>
          </a:p>
          <a:p>
            <a:pPr lvl="1"/>
            <a:r>
              <a:rPr lang="en-US" dirty="0"/>
              <a:t>Allow for sloped surfaces</a:t>
            </a:r>
          </a:p>
          <a:p>
            <a:pPr lvl="1"/>
            <a:r>
              <a:rPr lang="en-US" dirty="0"/>
              <a:t>Allow for approximated curved surfaces</a:t>
            </a:r>
          </a:p>
          <a:p>
            <a:r>
              <a:rPr lang="en-US" dirty="0"/>
              <a:t>We want TRIANGLES!</a:t>
            </a:r>
          </a:p>
          <a:p>
            <a:r>
              <a:rPr lang="en-US" dirty="0"/>
              <a:t>What shape should entities be?</a:t>
            </a:r>
          </a:p>
        </p:txBody>
      </p:sp>
    </p:spTree>
    <p:extLst>
      <p:ext uri="{BB962C8B-B14F-4D97-AF65-F5344CB8AC3E}">
        <p14:creationId xmlns:p14="http://schemas.microsoft.com/office/powerpoint/2010/main" val="131523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AABB</a:t>
            </a:r>
          </a:p>
        </p:txBody>
      </p:sp>
      <p:sp>
        <p:nvSpPr>
          <p:cNvPr id="4" name="Content Placeholder 3"/>
          <p:cNvSpPr>
            <a:spLocks noGrp="1"/>
          </p:cNvSpPr>
          <p:nvPr>
            <p:ph sz="half" idx="1"/>
          </p:nvPr>
        </p:nvSpPr>
        <p:spPr/>
        <p:txBody>
          <a:bodyPr>
            <a:normAutofit fontScale="85000" lnSpcReduction="10000"/>
          </a:bodyPr>
          <a:lstStyle/>
          <a:p>
            <a:r>
              <a:rPr lang="en-US" dirty="0"/>
              <a:t>Pros:</a:t>
            </a:r>
          </a:p>
          <a:p>
            <a:pPr lvl="1"/>
            <a:r>
              <a:rPr lang="en-US" dirty="0"/>
              <a:t>Simple collision test for axis-aligned worlds</a:t>
            </a:r>
          </a:p>
          <a:p>
            <a:r>
              <a:rPr lang="en-US" dirty="0"/>
              <a:t>Cons:</a:t>
            </a:r>
          </a:p>
          <a:p>
            <a:pPr lvl="1"/>
            <a:r>
              <a:rPr lang="en-US" dirty="0"/>
              <a:t>Entities don’t have same diameter in all directions</a:t>
            </a:r>
          </a:p>
          <a:p>
            <a:pPr lvl="1"/>
            <a:r>
              <a:rPr lang="en-US" dirty="0"/>
              <a:t>Complicated collision test for arbitrary worlds</a:t>
            </a:r>
          </a:p>
          <a:p>
            <a:pPr lvl="1"/>
            <a:r>
              <a:rPr lang="en-US" dirty="0"/>
              <a:t>Entities “hover” on slopes</a:t>
            </a:r>
          </a:p>
          <a:p>
            <a:pPr lvl="1"/>
            <a:r>
              <a:rPr lang="en-US" dirty="0"/>
              <a:t>Stairs need special handling</a:t>
            </a:r>
          </a:p>
        </p:txBody>
      </p:sp>
      <p:grpSp>
        <p:nvGrpSpPr>
          <p:cNvPr id="21" name="Group 20"/>
          <p:cNvGrpSpPr/>
          <p:nvPr/>
        </p:nvGrpSpPr>
        <p:grpSpPr>
          <a:xfrm>
            <a:off x="5891026" y="3333750"/>
            <a:ext cx="1195574" cy="1166998"/>
            <a:chOff x="5891026" y="3333750"/>
            <a:chExt cx="1195574" cy="1166998"/>
          </a:xfrm>
        </p:grpSpPr>
        <p:sp>
          <p:nvSpPr>
            <p:cNvPr id="11" name="L-Shape 10"/>
            <p:cNvSpPr/>
            <p:nvPr/>
          </p:nvSpPr>
          <p:spPr>
            <a:xfrm>
              <a:off x="5891026" y="3967348"/>
              <a:ext cx="545399" cy="533400"/>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448796" y="3333750"/>
              <a:ext cx="637804"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2" idx="1"/>
            </p:cNvCxnSpPr>
            <p:nvPr/>
          </p:nvCxnSpPr>
          <p:spPr>
            <a:xfrm flipH="1" flipV="1">
              <a:off x="6076579" y="3764849"/>
              <a:ext cx="372217" cy="1023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5357998" y="1071499"/>
            <a:ext cx="2819400" cy="1660567"/>
            <a:chOff x="5039096" y="2876550"/>
            <a:chExt cx="2819400" cy="1660567"/>
          </a:xfrm>
        </p:grpSpPr>
        <p:sp>
          <p:nvSpPr>
            <p:cNvPr id="9" name="Right Triangle 8"/>
            <p:cNvSpPr/>
            <p:nvPr/>
          </p:nvSpPr>
          <p:spPr>
            <a:xfrm>
              <a:off x="5039096" y="3562350"/>
              <a:ext cx="2819400" cy="97476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29894" y="2876550"/>
              <a:ext cx="637804"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0" idx="1"/>
            </p:cNvCxnSpPr>
            <p:nvPr/>
          </p:nvCxnSpPr>
          <p:spPr>
            <a:xfrm flipH="1" flipV="1">
              <a:off x="5410200" y="3181350"/>
              <a:ext cx="719694"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401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Cylinder</a:t>
            </a:r>
          </a:p>
        </p:txBody>
      </p:sp>
      <p:sp>
        <p:nvSpPr>
          <p:cNvPr id="4" name="Content Placeholder 3"/>
          <p:cNvSpPr>
            <a:spLocks noGrp="1"/>
          </p:cNvSpPr>
          <p:nvPr>
            <p:ph sz="half" idx="1"/>
          </p:nvPr>
        </p:nvSpPr>
        <p:spPr/>
        <p:txBody>
          <a:bodyPr>
            <a:normAutofit fontScale="92500"/>
          </a:bodyPr>
          <a:lstStyle/>
          <a:p>
            <a:r>
              <a:rPr lang="en-US" dirty="0"/>
              <a:t>Pros:</a:t>
            </a:r>
          </a:p>
          <a:p>
            <a:pPr lvl="1"/>
            <a:r>
              <a:rPr lang="en-US" dirty="0"/>
              <a:t>Entities have same diameter in all directions</a:t>
            </a:r>
          </a:p>
          <a:p>
            <a:r>
              <a:rPr lang="en-US" dirty="0"/>
              <a:t>Cons:</a:t>
            </a:r>
          </a:p>
          <a:p>
            <a:pPr lvl="1"/>
            <a:r>
              <a:rPr lang="en-US" dirty="0"/>
              <a:t>Collisions even more complicated by caps</a:t>
            </a:r>
          </a:p>
          <a:p>
            <a:pPr lvl="1"/>
            <a:r>
              <a:rPr lang="en-US" dirty="0"/>
              <a:t>Same slope hover problem</a:t>
            </a:r>
          </a:p>
          <a:p>
            <a:pPr lvl="1"/>
            <a:r>
              <a:rPr lang="en-US" dirty="0"/>
              <a:t>Same stairs problem</a:t>
            </a:r>
          </a:p>
        </p:txBody>
      </p:sp>
      <p:grpSp>
        <p:nvGrpSpPr>
          <p:cNvPr id="5" name="Group 4"/>
          <p:cNvGrpSpPr/>
          <p:nvPr/>
        </p:nvGrpSpPr>
        <p:grpSpPr>
          <a:xfrm>
            <a:off x="5879398" y="3333750"/>
            <a:ext cx="1195574" cy="1168730"/>
            <a:chOff x="5879398" y="3333750"/>
            <a:chExt cx="1195574" cy="1168730"/>
          </a:xfrm>
        </p:grpSpPr>
        <p:sp>
          <p:nvSpPr>
            <p:cNvPr id="11" name="L-Shape 10"/>
            <p:cNvSpPr/>
            <p:nvPr/>
          </p:nvSpPr>
          <p:spPr>
            <a:xfrm>
              <a:off x="5879398" y="3969080"/>
              <a:ext cx="545399" cy="533400"/>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437168" y="3333750"/>
              <a:ext cx="637804"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2" idx="1"/>
            </p:cNvCxnSpPr>
            <p:nvPr/>
          </p:nvCxnSpPr>
          <p:spPr>
            <a:xfrm flipH="1" flipV="1">
              <a:off x="6064951" y="3764849"/>
              <a:ext cx="372217" cy="1023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5334000" y="1071499"/>
            <a:ext cx="2819400" cy="1660567"/>
            <a:chOff x="5039096" y="2876550"/>
            <a:chExt cx="2819400" cy="1660567"/>
          </a:xfrm>
        </p:grpSpPr>
        <p:sp>
          <p:nvSpPr>
            <p:cNvPr id="9" name="Right Triangle 8"/>
            <p:cNvSpPr/>
            <p:nvPr/>
          </p:nvSpPr>
          <p:spPr>
            <a:xfrm>
              <a:off x="5039096" y="3562350"/>
              <a:ext cx="2819400" cy="97476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29894" y="2876550"/>
              <a:ext cx="637804"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0" idx="1"/>
            </p:cNvCxnSpPr>
            <p:nvPr/>
          </p:nvCxnSpPr>
          <p:spPr>
            <a:xfrm flipH="1" flipV="1">
              <a:off x="5410200" y="3181350"/>
              <a:ext cx="719694"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895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Upside-down cone</a:t>
            </a:r>
          </a:p>
        </p:txBody>
      </p:sp>
      <p:sp>
        <p:nvSpPr>
          <p:cNvPr id="3" name="Content Placeholder 2"/>
          <p:cNvSpPr>
            <a:spLocks noGrp="1"/>
          </p:cNvSpPr>
          <p:nvPr>
            <p:ph sz="half" idx="1"/>
          </p:nvPr>
        </p:nvSpPr>
        <p:spPr/>
        <p:txBody>
          <a:bodyPr>
            <a:normAutofit fontScale="92500" lnSpcReduction="20000"/>
          </a:bodyPr>
          <a:lstStyle/>
          <a:p>
            <a:r>
              <a:rPr lang="en-US" dirty="0"/>
              <a:t>Pros:</a:t>
            </a:r>
          </a:p>
          <a:p>
            <a:pPr lvl="1"/>
            <a:r>
              <a:rPr lang="en-US" dirty="0"/>
              <a:t>Entities don’t hover on slopes</a:t>
            </a:r>
          </a:p>
          <a:p>
            <a:pPr lvl="1"/>
            <a:r>
              <a:rPr lang="en-US" dirty="0"/>
              <a:t>Entities naturally climb stairs (</a:t>
            </a:r>
            <a:r>
              <a:rPr lang="en-US" dirty="0" err="1"/>
              <a:t>kinda</a:t>
            </a:r>
            <a:r>
              <a:rPr lang="en-US" dirty="0"/>
              <a:t>)</a:t>
            </a:r>
          </a:p>
          <a:p>
            <a:r>
              <a:rPr lang="en-US" dirty="0"/>
              <a:t>Cons:</a:t>
            </a:r>
          </a:p>
          <a:p>
            <a:pPr lvl="1"/>
            <a:r>
              <a:rPr lang="en-US" dirty="0"/>
              <a:t>Still more complicated collision tests</a:t>
            </a:r>
          </a:p>
          <a:p>
            <a:pPr lvl="1"/>
            <a:r>
              <a:rPr lang="en-US" dirty="0"/>
              <a:t>Sliding like this may be undesirable</a:t>
            </a:r>
          </a:p>
        </p:txBody>
      </p:sp>
      <p:grpSp>
        <p:nvGrpSpPr>
          <p:cNvPr id="14" name="Group 13"/>
          <p:cNvGrpSpPr/>
          <p:nvPr/>
        </p:nvGrpSpPr>
        <p:grpSpPr>
          <a:xfrm>
            <a:off x="5026726" y="3283651"/>
            <a:ext cx="1547998" cy="1166998"/>
            <a:chOff x="5614802" y="3333750"/>
            <a:chExt cx="1547998" cy="1166998"/>
          </a:xfrm>
        </p:grpSpPr>
        <p:sp>
          <p:nvSpPr>
            <p:cNvPr id="6" name="L-Shape 5"/>
            <p:cNvSpPr/>
            <p:nvPr/>
          </p:nvSpPr>
          <p:spPr>
            <a:xfrm>
              <a:off x="5614802" y="3433948"/>
              <a:ext cx="1090798" cy="1066800"/>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0800000">
              <a:off x="6524996" y="3333750"/>
              <a:ext cx="637804" cy="1066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8" idx="5"/>
            </p:cNvCxnSpPr>
            <p:nvPr/>
          </p:nvCxnSpPr>
          <p:spPr>
            <a:xfrm flipH="1" flipV="1">
              <a:off x="6324600" y="3790950"/>
              <a:ext cx="359847"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5026726" y="1276350"/>
            <a:ext cx="2819400" cy="1455716"/>
            <a:chOff x="5026726" y="1276350"/>
            <a:chExt cx="2819400" cy="1455716"/>
          </a:xfrm>
        </p:grpSpPr>
        <p:sp>
          <p:nvSpPr>
            <p:cNvPr id="5" name="Right Triangle 4"/>
            <p:cNvSpPr/>
            <p:nvPr/>
          </p:nvSpPr>
          <p:spPr>
            <a:xfrm>
              <a:off x="5026726" y="1757299"/>
              <a:ext cx="2819400" cy="97476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6393130" y="1276350"/>
              <a:ext cx="637804" cy="1066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7" idx="5"/>
            </p:cNvCxnSpPr>
            <p:nvPr/>
          </p:nvCxnSpPr>
          <p:spPr>
            <a:xfrm flipH="1" flipV="1">
              <a:off x="6160201" y="1657350"/>
              <a:ext cx="39238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965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Ellipsoid</a:t>
            </a:r>
          </a:p>
        </p:txBody>
      </p:sp>
      <p:sp>
        <p:nvSpPr>
          <p:cNvPr id="3" name="Content Placeholder 2"/>
          <p:cNvSpPr>
            <a:spLocks noGrp="1"/>
          </p:cNvSpPr>
          <p:nvPr>
            <p:ph sz="half" idx="1"/>
          </p:nvPr>
        </p:nvSpPr>
        <p:spPr/>
        <p:txBody>
          <a:bodyPr>
            <a:normAutofit fontScale="85000" lnSpcReduction="20000"/>
          </a:bodyPr>
          <a:lstStyle/>
          <a:p>
            <a:r>
              <a:rPr lang="en-US" dirty="0"/>
              <a:t>Pros:</a:t>
            </a:r>
          </a:p>
          <a:p>
            <a:pPr lvl="1"/>
            <a:r>
              <a:rPr lang="en-US" dirty="0"/>
              <a:t>Simpler collisions than any of the others for arbitrary triangle world</a:t>
            </a:r>
          </a:p>
          <a:p>
            <a:pPr lvl="1"/>
            <a:r>
              <a:rPr lang="en-US" dirty="0"/>
              <a:t>Entities closer to the ground on slopes</a:t>
            </a:r>
          </a:p>
          <a:p>
            <a:pPr lvl="1"/>
            <a:r>
              <a:rPr lang="en-US" dirty="0"/>
              <a:t>Entities still climb stairs (if they’re low enough)</a:t>
            </a:r>
          </a:p>
          <a:p>
            <a:r>
              <a:rPr lang="en-US" dirty="0"/>
              <a:t>Cons:</a:t>
            </a:r>
          </a:p>
          <a:p>
            <a:pPr lvl="1"/>
            <a:r>
              <a:rPr lang="en-US" dirty="0"/>
              <a:t>Entities “dip” down a bit going off edges</a:t>
            </a:r>
          </a:p>
        </p:txBody>
      </p:sp>
      <p:grpSp>
        <p:nvGrpSpPr>
          <p:cNvPr id="11" name="Group 10"/>
          <p:cNvGrpSpPr/>
          <p:nvPr/>
        </p:nvGrpSpPr>
        <p:grpSpPr>
          <a:xfrm>
            <a:off x="5026726" y="1123950"/>
            <a:ext cx="2819400" cy="1608116"/>
            <a:chOff x="5026726" y="1123950"/>
            <a:chExt cx="2819400" cy="1608116"/>
          </a:xfrm>
        </p:grpSpPr>
        <p:sp>
          <p:nvSpPr>
            <p:cNvPr id="5" name="Right Triangle 4"/>
            <p:cNvSpPr/>
            <p:nvPr/>
          </p:nvSpPr>
          <p:spPr>
            <a:xfrm>
              <a:off x="5026726" y="1757299"/>
              <a:ext cx="2819400" cy="97476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6044046" y="1604899"/>
              <a:ext cx="39238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6436426" y="1123950"/>
              <a:ext cx="753959" cy="1237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026726" y="3212894"/>
            <a:ext cx="1156312" cy="1237755"/>
            <a:chOff x="5026726" y="3212894"/>
            <a:chExt cx="1156312" cy="1237755"/>
          </a:xfrm>
        </p:grpSpPr>
        <p:sp>
          <p:nvSpPr>
            <p:cNvPr id="6" name="L-Shape 5"/>
            <p:cNvSpPr/>
            <p:nvPr/>
          </p:nvSpPr>
          <p:spPr>
            <a:xfrm>
              <a:off x="5026726" y="4006498"/>
              <a:ext cx="444860" cy="444150"/>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5095038" y="3755571"/>
              <a:ext cx="359847"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429079" y="3212894"/>
              <a:ext cx="753959" cy="1237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6934200" y="2768743"/>
            <a:ext cx="1981200" cy="1681905"/>
            <a:chOff x="6934200" y="2768743"/>
            <a:chExt cx="1981200" cy="1681905"/>
          </a:xfrm>
        </p:grpSpPr>
        <p:sp>
          <p:nvSpPr>
            <p:cNvPr id="9" name="Rectangle 8"/>
            <p:cNvSpPr/>
            <p:nvPr/>
          </p:nvSpPr>
          <p:spPr>
            <a:xfrm>
              <a:off x="6934200" y="4006498"/>
              <a:ext cx="1143000" cy="444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15880" y="2768743"/>
              <a:ext cx="753959" cy="1237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17" idx="6"/>
            </p:cNvCxnSpPr>
            <p:nvPr/>
          </p:nvCxnSpPr>
          <p:spPr>
            <a:xfrm>
              <a:off x="8569839" y="3387621"/>
              <a:ext cx="345561" cy="1747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69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Platformer</a:t>
            </a:r>
            <a:endParaRPr lang="en-US" dirty="0"/>
          </a:p>
        </p:txBody>
      </p:sp>
      <p:sp>
        <p:nvSpPr>
          <p:cNvPr id="5" name="Content Placeholder 4"/>
          <p:cNvSpPr>
            <a:spLocks noGrp="1"/>
          </p:cNvSpPr>
          <p:nvPr>
            <p:ph sz="half" idx="1"/>
          </p:nvPr>
        </p:nvSpPr>
        <p:spPr/>
        <p:txBody>
          <a:bodyPr>
            <a:normAutofit lnSpcReduction="10000"/>
          </a:bodyPr>
          <a:lstStyle/>
          <a:p>
            <a:r>
              <a:rPr lang="en-US" dirty="0"/>
              <a:t>A game that minimally involves platforms</a:t>
            </a:r>
          </a:p>
          <a:p>
            <a:r>
              <a:rPr lang="en-US" dirty="0"/>
              <a:t>Not based on any game in particular</a:t>
            </a:r>
          </a:p>
          <a:p>
            <a:pPr lvl="1"/>
            <a:r>
              <a:rPr lang="en-US" dirty="0"/>
              <a:t>Super Mario 64?</a:t>
            </a:r>
          </a:p>
          <a:p>
            <a:pPr lvl="1"/>
            <a:r>
              <a:rPr lang="en-US" dirty="0"/>
              <a:t>Team Fortress 2?</a:t>
            </a:r>
          </a:p>
          <a:p>
            <a:r>
              <a:rPr lang="en-US" dirty="0"/>
              <a:t>Completely up to you to make unique gameplay</a:t>
            </a:r>
          </a:p>
        </p:txBody>
      </p:sp>
      <p:pic>
        <p:nvPicPr>
          <p:cNvPr id="3074" name="Picture 2" descr="http://www.cubed3.com/media/2006/March/spydarlee/Mario64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047750"/>
            <a:ext cx="2819400" cy="2017634"/>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http://cdn.osxdaily.com/wp-content/uploads/2010/06/team-fortress-2-mac.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571750"/>
            <a:ext cx="3352800" cy="2095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0962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With this system…</a:t>
            </a:r>
          </a:p>
        </p:txBody>
      </p:sp>
      <p:sp>
        <p:nvSpPr>
          <p:cNvPr id="6" name="Content Placeholder 5"/>
          <p:cNvSpPr>
            <a:spLocks noGrp="1"/>
          </p:cNvSpPr>
          <p:nvPr>
            <p:ph idx="1"/>
          </p:nvPr>
        </p:nvSpPr>
        <p:spPr/>
        <p:txBody>
          <a:bodyPr>
            <a:normAutofit fontScale="85000" lnSpcReduction="20000"/>
          </a:bodyPr>
          <a:lstStyle/>
          <a:p>
            <a:r>
              <a:rPr lang="en-US" dirty="0"/>
              <a:t>Environment represented as an arbitrary mesh of triangles</a:t>
            </a:r>
          </a:p>
          <a:p>
            <a:r>
              <a:rPr lang="en-US" dirty="0"/>
              <a:t>Entities represented as ellipsoids</a:t>
            </a:r>
          </a:p>
          <a:p>
            <a:r>
              <a:rPr lang="en-US" dirty="0"/>
              <a:t>We need to build:</a:t>
            </a:r>
          </a:p>
          <a:p>
            <a:pPr lvl="1"/>
            <a:r>
              <a:rPr lang="en-US" dirty="0"/>
              <a:t>A basic mesh representation</a:t>
            </a:r>
          </a:p>
          <a:p>
            <a:pPr lvl="1"/>
            <a:r>
              <a:rPr lang="en-US" dirty="0"/>
              <a:t>Ellipsoid-triangle collisions</a:t>
            </a:r>
          </a:p>
          <a:p>
            <a:pPr lvl="1"/>
            <a:r>
              <a:rPr lang="en-US" dirty="0"/>
              <a:t>Ellipsoid </a:t>
            </a:r>
            <a:r>
              <a:rPr lang="en-US" dirty="0" err="1"/>
              <a:t>raycasting</a:t>
            </a:r>
            <a:endParaRPr lang="en-US" dirty="0"/>
          </a:p>
          <a:p>
            <a:pPr lvl="1"/>
            <a:r>
              <a:rPr lang="en-US" dirty="0"/>
              <a:t>Triangle </a:t>
            </a:r>
            <a:r>
              <a:rPr lang="en-US" dirty="0" err="1"/>
              <a:t>raycasting</a:t>
            </a:r>
            <a:endParaRPr lang="en-US" dirty="0"/>
          </a:p>
          <a:p>
            <a:pPr lvl="1"/>
            <a:r>
              <a:rPr lang="en-US" dirty="0"/>
              <a:t>Navigation through the world</a:t>
            </a:r>
          </a:p>
          <a:p>
            <a:pPr lvl="1"/>
            <a:endParaRPr lang="en-US" dirty="0"/>
          </a:p>
        </p:txBody>
      </p:sp>
    </p:spTree>
    <p:extLst>
      <p:ext uri="{BB962C8B-B14F-4D97-AF65-F5344CB8AC3E}">
        <p14:creationId xmlns:p14="http://schemas.microsoft.com/office/powerpoint/2010/main" val="31206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Questions?</a:t>
            </a:r>
          </a:p>
        </p:txBody>
      </p:sp>
      <p:sp>
        <p:nvSpPr>
          <p:cNvPr id="6" name="Text Placeholder 5"/>
          <p:cNvSpPr>
            <a:spLocks noGrp="1"/>
          </p:cNvSpPr>
          <p:nvPr>
            <p:ph type="body" idx="1"/>
          </p:nvPr>
        </p:nvSpPr>
        <p:spPr/>
        <p:txBody>
          <a:bodyPr/>
          <a:lstStyle/>
          <a:p>
            <a:r>
              <a:rPr lang="en-US" dirty="0"/>
              <a:t>Non-Voxel Collisions</a:t>
            </a:r>
          </a:p>
        </p:txBody>
      </p:sp>
    </p:spTree>
    <p:extLst>
      <p:ext uri="{BB962C8B-B14F-4D97-AF65-F5344CB8AC3E}">
        <p14:creationId xmlns:p14="http://schemas.microsoft.com/office/powerpoint/2010/main" val="1619805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Ellipsoid Raycasting</a:t>
            </a:r>
          </a:p>
        </p:txBody>
      </p:sp>
      <p:sp>
        <p:nvSpPr>
          <p:cNvPr id="5" name="Text Placeholder 4"/>
          <p:cNvSpPr>
            <a:spLocks noGrp="1"/>
          </p:cNvSpPr>
          <p:nvPr>
            <p:ph type="body" idx="1"/>
          </p:nvPr>
        </p:nvSpPr>
        <p:spPr/>
        <p:txBody>
          <a:bodyPr/>
          <a:lstStyle/>
          <a:p>
            <a:r>
              <a:rPr lang="en-US" dirty="0"/>
              <a:t>Ellipsoid/Triangle Collisions</a:t>
            </a:r>
          </a:p>
        </p:txBody>
      </p:sp>
    </p:spTree>
    <p:extLst>
      <p:ext uri="{BB962C8B-B14F-4D97-AF65-F5344CB8AC3E}">
        <p14:creationId xmlns:p14="http://schemas.microsoft.com/office/powerpoint/2010/main" val="15784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Raycasting a circle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55000" lnSpcReduction="20000"/>
              </a:bodyPr>
              <a:lstStyle/>
              <a:p>
                <a:r>
                  <a:rPr lang="en-US" dirty="0"/>
                  <a:t>Before we try 3D, let’s think in 2D</a:t>
                </a:r>
              </a:p>
              <a:p>
                <a:r>
                  <a:rPr lang="en-US" dirty="0"/>
                  <a:t>Ray: position and direction</a:t>
                </a:r>
              </a:p>
              <a:p>
                <a:pPr lvl="2"/>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a:rPr>
                          <m:t>𝑟</m:t>
                        </m:r>
                      </m:e>
                    </m:acc>
                    <m:r>
                      <a:rPr lang="en-US" i="1" dirty="0">
                        <a:latin typeface="Cambria Math"/>
                      </a:rPr>
                      <m:t>(</m:t>
                    </m:r>
                    <m:r>
                      <a:rPr lang="en-US" i="1" dirty="0">
                        <a:latin typeface="Cambria Math"/>
                      </a:rPr>
                      <m:t>𝑡</m:t>
                    </m:r>
                    <m:r>
                      <a:rPr lang="en-US" i="1" dirty="0">
                        <a:latin typeface="Cambria Math"/>
                      </a:rPr>
                      <m:t>)= </m:t>
                    </m:r>
                    <m:acc>
                      <m:accPr>
                        <m:chr m:val="⃑"/>
                        <m:ctrlPr>
                          <a:rPr lang="en-US" i="1" dirty="0">
                            <a:latin typeface="Cambria Math" panose="02040503050406030204" pitchFamily="18" charset="0"/>
                          </a:rPr>
                        </m:ctrlPr>
                      </m:accPr>
                      <m:e>
                        <m:r>
                          <a:rPr lang="en-US" i="1" dirty="0">
                            <a:latin typeface="Cambria Math"/>
                          </a:rPr>
                          <m:t>𝑝</m:t>
                        </m:r>
                      </m:e>
                    </m:acc>
                    <m:r>
                      <a:rPr lang="en-US" i="1" dirty="0">
                        <a:latin typeface="Cambria Math"/>
                      </a:rPr>
                      <m:t> + </m:t>
                    </m:r>
                    <m:r>
                      <a:rPr lang="en-US" i="1" dirty="0" err="1">
                        <a:latin typeface="Cambria Math"/>
                      </a:rPr>
                      <m:t>𝑡</m:t>
                    </m:r>
                    <m:acc>
                      <m:accPr>
                        <m:chr m:val="⃑"/>
                        <m:ctrlPr>
                          <a:rPr lang="en-US" i="1" dirty="0">
                            <a:latin typeface="Cambria Math" panose="02040503050406030204" pitchFamily="18" charset="0"/>
                          </a:rPr>
                        </m:ctrlPr>
                      </m:accPr>
                      <m:e>
                        <m:r>
                          <a:rPr lang="en-US" i="1" dirty="0">
                            <a:latin typeface="Cambria Math"/>
                          </a:rPr>
                          <m:t>𝑑</m:t>
                        </m:r>
                      </m:e>
                    </m:acc>
                  </m:oMath>
                </a14:m>
                <a:endParaRPr lang="en-US" dirty="0"/>
              </a:p>
              <a:p>
                <a:pPr lvl="2"/>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a:rPr>
                          <m:t>𝑑</m:t>
                        </m:r>
                      </m:e>
                    </m:acc>
                  </m:oMath>
                </a14:m>
                <a:r>
                  <a:rPr lang="en-US" dirty="0"/>
                  <a:t> is a normalized vector</a:t>
                </a:r>
              </a:p>
              <a:p>
                <a:r>
                  <a:rPr lang="en-US" dirty="0"/>
                  <a:t>Make every circle a unit circle at the origin (simpler to </a:t>
                </a:r>
                <a:r>
                  <a:rPr lang="en-US" dirty="0" err="1"/>
                  <a:t>raycast</a:t>
                </a:r>
                <a:r>
                  <a:rPr lang="en-US" dirty="0"/>
                  <a:t>)</a:t>
                </a:r>
              </a:p>
              <a:p>
                <a:pPr lvl="1"/>
                <a:r>
                  <a:rPr lang="en-US" dirty="0"/>
                  <a:t>Translate circle center and ray origin by -(circle center)</a:t>
                </a:r>
              </a:p>
              <a:p>
                <a:pPr lvl="1"/>
                <a:r>
                  <a:rPr lang="en-US" dirty="0"/>
                  <a:t>Scale circle and ray origin and direction relative to radius (1/</a:t>
                </a:r>
                <a14:m>
                  <m:oMath xmlns:m="http://schemas.openxmlformats.org/officeDocument/2006/math">
                    <m:r>
                      <a:rPr lang="en-US" b="0" i="1" smtClean="0">
                        <a:latin typeface="Cambria Math" panose="02040503050406030204" pitchFamily="18" charset="0"/>
                      </a:rPr>
                      <m:t>𝑟</m:t>
                    </m:r>
                  </m:oMath>
                </a14:m>
                <a:r>
                  <a:rPr lang="en-US" dirty="0"/>
                  <a:t>)</a:t>
                </a:r>
              </a:p>
              <a:p>
                <a:pPr lvl="2"/>
                <a:r>
                  <a:rPr lang="en-US" dirty="0"/>
                  <a:t>DO NOT RE-NORMALIZE the ray direction vector</a:t>
                </a:r>
              </a:p>
              <a:p>
                <a:r>
                  <a:rPr lang="en-US" dirty="0"/>
                  <a:t>Plug ray equation into equation for unit circle at the origin:</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a:rPr>
                        <m:t>𝑥</m:t>
                      </m:r>
                      <m:r>
                        <a:rPr lang="en-US" i="1" baseline="30000" dirty="0">
                          <a:latin typeface="Cambria Math"/>
                        </a:rPr>
                        <m:t>2</m:t>
                      </m:r>
                      <m:r>
                        <a:rPr lang="en-US" i="1" dirty="0">
                          <a:latin typeface="Cambria Math"/>
                        </a:rPr>
                        <m:t> + </m:t>
                      </m:r>
                      <m:r>
                        <a:rPr lang="en-US" i="1" dirty="0">
                          <a:latin typeface="Cambria Math"/>
                        </a:rPr>
                        <m:t>𝑦</m:t>
                      </m:r>
                      <m:r>
                        <a:rPr lang="en-US" i="1" baseline="30000" dirty="0">
                          <a:latin typeface="Cambria Math"/>
                        </a:rPr>
                        <m:t>2</m:t>
                      </m:r>
                      <m:r>
                        <a:rPr lang="en-US" i="1" dirty="0">
                          <a:latin typeface="Cambria Math"/>
                        </a:rPr>
                        <m:t> =</m:t>
                      </m:r>
                      <m:sSup>
                        <m:sSupPr>
                          <m:ctrlPr>
                            <a:rPr lang="en-US" i="1" dirty="0" smtClean="0">
                              <a:latin typeface="Cambria Math" panose="02040503050406030204" pitchFamily="18" charset="0"/>
                            </a:rPr>
                          </m:ctrlPr>
                        </m:sSupPr>
                        <m:e>
                          <m:r>
                            <m:rPr>
                              <m:nor/>
                            </m:rPr>
                            <a:rPr lang="en-US" baseline="30000" dirty="0"/>
                            <m:t> </m:t>
                          </m:r>
                          <m:r>
                            <a:rPr lang="en-US" i="1" dirty="0">
                              <a:latin typeface="Cambria Math"/>
                            </a:rPr>
                            <m:t>(</m:t>
                          </m:r>
                          <m:acc>
                            <m:accPr>
                              <m:chr m:val="⃑"/>
                              <m:ctrlPr>
                                <a:rPr lang="en-US" i="1" dirty="0">
                                  <a:latin typeface="Cambria Math" panose="02040503050406030204" pitchFamily="18" charset="0"/>
                                </a:rPr>
                              </m:ctrlPr>
                            </m:accPr>
                            <m:e>
                              <m:r>
                                <a:rPr lang="en-US" i="1" dirty="0">
                                  <a:latin typeface="Cambria Math"/>
                                </a:rPr>
                                <m:t>𝑝</m:t>
                              </m:r>
                            </m:e>
                          </m:acc>
                          <m:r>
                            <a:rPr lang="en-US" i="1" dirty="0" err="1">
                              <a:latin typeface="Cambria Math"/>
                            </a:rPr>
                            <m:t>.</m:t>
                          </m:r>
                          <m:r>
                            <a:rPr lang="en-US" i="1" dirty="0" err="1">
                              <a:latin typeface="Cambria Math"/>
                            </a:rPr>
                            <m:t>𝑥</m:t>
                          </m:r>
                          <m:r>
                            <a:rPr lang="en-US" i="1" dirty="0" err="1">
                              <a:latin typeface="Cambria Math"/>
                            </a:rPr>
                            <m:t>+</m:t>
                          </m:r>
                          <m:acc>
                            <m:accPr>
                              <m:chr m:val="⃑"/>
                              <m:ctrlPr>
                                <a:rPr lang="en-US" i="1" dirty="0">
                                  <a:latin typeface="Cambria Math" panose="02040503050406030204" pitchFamily="18" charset="0"/>
                                </a:rPr>
                              </m:ctrlPr>
                            </m:accPr>
                            <m:e>
                              <m:r>
                                <a:rPr lang="en-US" i="1" dirty="0">
                                  <a:latin typeface="Cambria Math"/>
                                </a:rPr>
                                <m:t>𝑑</m:t>
                              </m:r>
                            </m:e>
                          </m:acc>
                          <m:r>
                            <a:rPr lang="en-US" i="1" dirty="0" err="1">
                              <a:latin typeface="Cambria Math"/>
                            </a:rPr>
                            <m:t>.</m:t>
                          </m:r>
                          <m:r>
                            <a:rPr lang="en-US" i="1" dirty="0" err="1">
                              <a:latin typeface="Cambria Math"/>
                            </a:rPr>
                            <m:t>𝑥</m:t>
                          </m:r>
                          <m:r>
                            <a:rPr lang="en-US" i="1" dirty="0">
                              <a:latin typeface="Cambria Math"/>
                            </a:rPr>
                            <m:t>∗</m:t>
                          </m:r>
                          <m:r>
                            <a:rPr lang="en-US" i="1" dirty="0">
                              <a:latin typeface="Cambria Math"/>
                            </a:rPr>
                            <m:t>𝑡</m:t>
                          </m:r>
                          <m:r>
                            <a:rPr lang="en-US" i="1" dirty="0">
                              <a:latin typeface="Cambria Math"/>
                            </a:rPr>
                            <m:t>)</m:t>
                          </m:r>
                        </m:e>
                        <m:sup>
                          <m:r>
                            <a:rPr lang="en-US" i="1" dirty="0" smtClean="0">
                              <a:latin typeface="Cambria Math"/>
                            </a:rPr>
                            <m:t>2</m:t>
                          </m:r>
                        </m:sup>
                      </m:sSup>
                      <m:r>
                        <a:rPr lang="en-US" i="1" dirty="0">
                          <a:latin typeface="Cambria Math"/>
                        </a:rPr>
                        <m:t>+</m:t>
                      </m:r>
                      <m:sSup>
                        <m:sSupPr>
                          <m:ctrlPr>
                            <a:rPr lang="en-US" i="1" dirty="0" smtClean="0">
                              <a:latin typeface="Cambria Math" panose="02040503050406030204" pitchFamily="18" charset="0"/>
                            </a:rPr>
                          </m:ctrlPr>
                        </m:sSupPr>
                        <m:e>
                          <m:r>
                            <a:rPr lang="en-US" i="1" dirty="0">
                              <a:latin typeface="Cambria Math"/>
                            </a:rPr>
                            <m:t>(</m:t>
                          </m:r>
                          <m:acc>
                            <m:accPr>
                              <m:chr m:val="⃑"/>
                              <m:ctrlPr>
                                <a:rPr lang="en-US" i="1" dirty="0">
                                  <a:latin typeface="Cambria Math" panose="02040503050406030204" pitchFamily="18" charset="0"/>
                                </a:rPr>
                              </m:ctrlPr>
                            </m:accPr>
                            <m:e>
                              <m:r>
                                <a:rPr lang="en-US" i="1" dirty="0">
                                  <a:latin typeface="Cambria Math"/>
                                </a:rPr>
                                <m:t>𝑝</m:t>
                              </m:r>
                            </m:e>
                          </m:acc>
                          <m:r>
                            <a:rPr lang="en-US" i="1" dirty="0" err="1">
                              <a:latin typeface="Cambria Math"/>
                            </a:rPr>
                            <m:t>.</m:t>
                          </m:r>
                          <m:r>
                            <a:rPr lang="en-US" i="1" dirty="0">
                              <a:latin typeface="Cambria Math"/>
                            </a:rPr>
                            <m:t>𝑦</m:t>
                          </m:r>
                          <m:r>
                            <a:rPr lang="en-US" i="1" dirty="0" err="1">
                              <a:latin typeface="Cambria Math"/>
                            </a:rPr>
                            <m:t>+</m:t>
                          </m:r>
                          <m:acc>
                            <m:accPr>
                              <m:chr m:val="⃑"/>
                              <m:ctrlPr>
                                <a:rPr lang="en-US" i="1" dirty="0">
                                  <a:latin typeface="Cambria Math" panose="02040503050406030204" pitchFamily="18" charset="0"/>
                                </a:rPr>
                              </m:ctrlPr>
                            </m:accPr>
                            <m:e>
                              <m:r>
                                <a:rPr lang="en-US" i="1" dirty="0">
                                  <a:latin typeface="Cambria Math"/>
                                </a:rPr>
                                <m:t>𝑑</m:t>
                              </m:r>
                            </m:e>
                          </m:acc>
                          <m:r>
                            <a:rPr lang="en-US" i="1" dirty="0" err="1">
                              <a:latin typeface="Cambria Math"/>
                            </a:rPr>
                            <m:t>.</m:t>
                          </m:r>
                          <m:r>
                            <a:rPr lang="en-US" i="1" dirty="0">
                              <a:latin typeface="Cambria Math"/>
                            </a:rPr>
                            <m:t>𝑦</m:t>
                          </m:r>
                          <m:r>
                            <a:rPr lang="en-US" i="1" dirty="0">
                              <a:latin typeface="Cambria Math"/>
                            </a:rPr>
                            <m:t>∗</m:t>
                          </m:r>
                          <m:r>
                            <a:rPr lang="en-US" i="1" dirty="0">
                              <a:latin typeface="Cambria Math"/>
                            </a:rPr>
                            <m:t>𝑡</m:t>
                          </m:r>
                          <m:r>
                            <a:rPr lang="en-US" i="1" dirty="0">
                              <a:latin typeface="Cambria Math"/>
                            </a:rPr>
                            <m:t>)</m:t>
                          </m:r>
                        </m:e>
                        <m:sup>
                          <m:r>
                            <a:rPr lang="en-US" i="1" dirty="0" smtClean="0">
                              <a:latin typeface="Cambria Math"/>
                            </a:rPr>
                            <m:t>2</m:t>
                          </m:r>
                        </m:sup>
                      </m:sSup>
                      <m:r>
                        <a:rPr lang="en-US" i="1" dirty="0">
                          <a:latin typeface="Cambria Math"/>
                        </a:rPr>
                        <m:t> =1</m:t>
                      </m:r>
                    </m:oMath>
                  </m:oMathPara>
                </a14:m>
                <a:endParaRPr lang="en-US" baseline="30000" dirty="0"/>
              </a:p>
              <a:p>
                <a14:m>
                  <m:oMath xmlns:m="http://schemas.openxmlformats.org/officeDocument/2006/math">
                    <m:r>
                      <a:rPr lang="en-US" i="1" dirty="0">
                        <a:latin typeface="Cambria Math"/>
                      </a:rPr>
                      <m:t>𝑡</m:t>
                    </m:r>
                  </m:oMath>
                </a14:m>
                <a:r>
                  <a:rPr lang="en-US" dirty="0"/>
                  <a:t> is the only real variable left, solve with quadratic formula</a:t>
                </a:r>
              </a:p>
              <a:p>
                <a:pPr lvl="1"/>
                <a14:m>
                  <m:oMath xmlns:m="http://schemas.openxmlformats.org/officeDocument/2006/math">
                    <m:r>
                      <a:rPr lang="en-US" i="1">
                        <a:latin typeface="Cambria Math" panose="02040503050406030204" pitchFamily="18" charset="0"/>
                      </a:rPr>
                      <m:t>𝑡</m:t>
                    </m:r>
                  </m:oMath>
                </a14:m>
                <a:r>
                  <a:rPr lang="en-US" dirty="0"/>
                  <a:t> gives you the intersection point for both the unit circle with the transformed ray, and the original circle with the untransformed ray</a:t>
                </a:r>
              </a:p>
              <a:p>
                <a:pPr lvl="2"/>
                <a:r>
                  <a:rPr lang="en-US" dirty="0"/>
                  <a:t>Because we haven’t re-normalized the direction</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444" t="-2385"/>
                </a:stretch>
              </a:blipFill>
            </p:spPr>
            <p:txBody>
              <a:bodyPr/>
              <a:lstStyle/>
              <a:p>
                <a:r>
                  <a:rPr lang="en-US">
                    <a:noFill/>
                  </a:rPr>
                  <a:t> </a:t>
                </a:r>
              </a:p>
            </p:txBody>
          </p:sp>
        </mc:Fallback>
      </mc:AlternateContent>
    </p:spTree>
    <p:extLst>
      <p:ext uri="{BB962C8B-B14F-4D97-AF65-F5344CB8AC3E}">
        <p14:creationId xmlns:p14="http://schemas.microsoft.com/office/powerpoint/2010/main" val="25094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Raycasting a Sphere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a:t>Unit sphere at the origin: </a:t>
                </a:r>
                <a14:m>
                  <m:oMath xmlns:m="http://schemas.openxmlformats.org/officeDocument/2006/math">
                    <m:r>
                      <a:rPr lang="en-US" i="1" dirty="0" smtClean="0">
                        <a:latin typeface="Cambria Math"/>
                      </a:rPr>
                      <m:t>𝑥</m:t>
                    </m:r>
                    <m:r>
                      <a:rPr lang="en-US" i="1" baseline="30000" dirty="0" smtClean="0">
                        <a:latin typeface="Cambria Math"/>
                      </a:rPr>
                      <m:t>2</m:t>
                    </m:r>
                    <m:r>
                      <a:rPr lang="en-US" i="1" dirty="0" smtClean="0">
                        <a:latin typeface="Cambria Math"/>
                      </a:rPr>
                      <m:t> + </m:t>
                    </m:r>
                    <m:r>
                      <a:rPr lang="en-US" i="1" dirty="0" smtClean="0">
                        <a:latin typeface="Cambria Math"/>
                      </a:rPr>
                      <m:t>𝑦</m:t>
                    </m:r>
                    <m:r>
                      <a:rPr lang="en-US" i="1" baseline="30000" dirty="0" smtClean="0">
                        <a:latin typeface="Cambria Math"/>
                      </a:rPr>
                      <m:t>2</m:t>
                    </m:r>
                    <m:r>
                      <a:rPr lang="en-US" i="1" dirty="0" smtClean="0">
                        <a:latin typeface="Cambria Math"/>
                      </a:rPr>
                      <m:t> + </m:t>
                    </m:r>
                    <m:r>
                      <a:rPr lang="en-US" i="1" dirty="0" smtClean="0">
                        <a:latin typeface="Cambria Math"/>
                      </a:rPr>
                      <m:t>𝑧</m:t>
                    </m:r>
                    <m:r>
                      <a:rPr lang="en-US" i="1" baseline="30000" dirty="0" smtClean="0">
                        <a:latin typeface="Cambria Math"/>
                      </a:rPr>
                      <m:t>2</m:t>
                    </m:r>
                    <m:r>
                      <a:rPr lang="en-US" i="1" dirty="0" smtClean="0">
                        <a:latin typeface="Cambria Math"/>
                      </a:rPr>
                      <m:t> =</m:t>
                    </m:r>
                    <m:r>
                      <a:rPr lang="en-US" b="0" i="1" dirty="0" smtClean="0">
                        <a:latin typeface="Cambria Math"/>
                      </a:rPr>
                      <m:t>1</m:t>
                    </m:r>
                  </m:oMath>
                </a14:m>
                <a:endParaRPr lang="en-US" baseline="30000" dirty="0"/>
              </a:p>
              <a:p>
                <a:pPr lvl="1"/>
                <a:r>
                  <a:rPr lang="en-US" dirty="0"/>
                  <a:t>Same transformations to both sphere and ray</a:t>
                </a:r>
              </a:p>
              <a:p>
                <a:r>
                  <a:rPr lang="en-US" dirty="0"/>
                  <a:t>Same ray equation (3 components)</a:t>
                </a:r>
              </a:p>
              <a:p>
                <a:r>
                  <a:rPr lang="en-US" dirty="0"/>
                  <a:t>Solve for </a:t>
                </a:r>
                <a14:m>
                  <m:oMath xmlns:m="http://schemas.openxmlformats.org/officeDocument/2006/math">
                    <m:r>
                      <a:rPr lang="en-US" i="1" dirty="0" smtClean="0">
                        <a:latin typeface="Cambria Math"/>
                      </a:rPr>
                      <m:t>𝑡</m:t>
                    </m:r>
                  </m:oMath>
                </a14:m>
                <a:r>
                  <a:rPr lang="en-US" dirty="0"/>
                  <a:t>: </a:t>
                </a:r>
              </a:p>
              <a:p>
                <a:pPr lvl="1"/>
                <a:r>
                  <a:rPr lang="en-US" dirty="0"/>
                  <a:t>Calculate discriminant </a:t>
                </a:r>
                <a14:m>
                  <m:oMath xmlns:m="http://schemas.openxmlformats.org/officeDocument/2006/math">
                    <m:r>
                      <a:rPr lang="en-US" i="1" dirty="0" smtClean="0">
                        <a:latin typeface="Cambria Math"/>
                      </a:rPr>
                      <m:t>(</m:t>
                    </m:r>
                    <m:r>
                      <a:rPr lang="en-US" i="1" dirty="0" smtClean="0">
                        <a:latin typeface="Cambria Math"/>
                      </a:rPr>
                      <m:t>𝑏</m:t>
                    </m:r>
                    <m:r>
                      <a:rPr lang="en-US" i="1" baseline="30000" dirty="0" smtClean="0">
                        <a:latin typeface="Cambria Math"/>
                      </a:rPr>
                      <m:t>2</m:t>
                    </m:r>
                    <m:r>
                      <a:rPr lang="en-US" i="1" dirty="0" smtClean="0">
                        <a:latin typeface="Cambria Math"/>
                      </a:rPr>
                      <m:t>−4</m:t>
                    </m:r>
                    <m:r>
                      <a:rPr lang="en-US" i="1" dirty="0" smtClean="0">
                        <a:latin typeface="Cambria Math"/>
                      </a:rPr>
                      <m:t>𝑎𝑐</m:t>
                    </m:r>
                    <m:r>
                      <a:rPr lang="en-US" i="1" dirty="0" smtClean="0">
                        <a:latin typeface="Cambria Math"/>
                      </a:rPr>
                      <m:t>)</m:t>
                    </m:r>
                  </m:oMath>
                </a14:m>
                <a:endParaRPr lang="en-US" dirty="0"/>
              </a:p>
              <a:p>
                <a:pPr lvl="2"/>
                <a:r>
                  <a:rPr lang="en-US" dirty="0"/>
                  <a:t>&lt; 0 means no collision (no real roots to quadratic)</a:t>
                </a:r>
              </a:p>
              <a:p>
                <a:pPr lvl="2"/>
                <a:r>
                  <a:rPr lang="en-US" dirty="0"/>
                  <a:t>= 0 means one collision (one root, ray is tangent to sphere)</a:t>
                </a:r>
              </a:p>
              <a:p>
                <a:pPr lvl="2"/>
                <a:r>
                  <a:rPr lang="en-US" dirty="0"/>
                  <a:t>&gt; 0 means two collisions (two roots)</a:t>
                </a:r>
              </a:p>
              <a:p>
                <a:r>
                  <a:rPr lang="en-US" dirty="0"/>
                  <a:t>Plug </a:t>
                </a:r>
                <a14:m>
                  <m:oMath xmlns:m="http://schemas.openxmlformats.org/officeDocument/2006/math">
                    <m:r>
                      <a:rPr lang="en-US" i="1" dirty="0" smtClean="0">
                        <a:latin typeface="Cambria Math"/>
                      </a:rPr>
                      <m:t>𝑡</m:t>
                    </m:r>
                  </m:oMath>
                </a14:m>
                <a:r>
                  <a:rPr lang="en-US" dirty="0"/>
                  <a:t> into ray equation to get 3D intersection</a:t>
                </a:r>
              </a:p>
              <a:p>
                <a:pPr marL="0" indent="0">
                  <a:buNone/>
                </a:pPr>
                <a:endParaRPr lang="en-US" baseline="300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59" t="-3748"/>
                </a:stretch>
              </a:blipFill>
            </p:spPr>
            <p:txBody>
              <a:bodyPr/>
              <a:lstStyle/>
              <a:p>
                <a:r>
                  <a:rPr lang="en-US">
                    <a:noFill/>
                  </a:rPr>
                  <a:t> </a:t>
                </a:r>
              </a:p>
            </p:txBody>
          </p:sp>
        </mc:Fallback>
      </mc:AlternateContent>
    </p:spTree>
    <p:extLst>
      <p:ext uri="{BB962C8B-B14F-4D97-AF65-F5344CB8AC3E}">
        <p14:creationId xmlns:p14="http://schemas.microsoft.com/office/powerpoint/2010/main" val="284600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Raycasting an Ellipsoid</a:t>
            </a:r>
          </a:p>
        </p:txBody>
      </p:sp>
      <p:grpSp>
        <p:nvGrpSpPr>
          <p:cNvPr id="10" name="Group 9"/>
          <p:cNvGrpSpPr/>
          <p:nvPr/>
        </p:nvGrpSpPr>
        <p:grpSpPr>
          <a:xfrm>
            <a:off x="1295400" y="1885950"/>
            <a:ext cx="1600200" cy="1905000"/>
            <a:chOff x="990600" y="1885950"/>
            <a:chExt cx="1600200" cy="1905000"/>
          </a:xfrm>
        </p:grpSpPr>
        <p:sp>
          <p:nvSpPr>
            <p:cNvPr id="5" name="Oval 4"/>
            <p:cNvSpPr/>
            <p:nvPr/>
          </p:nvSpPr>
          <p:spPr>
            <a:xfrm>
              <a:off x="1600200" y="1885950"/>
              <a:ext cx="8382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7" name="Straight Arrow Connector 6"/>
            <p:cNvCxnSpPr/>
            <p:nvPr/>
          </p:nvCxnSpPr>
          <p:spPr>
            <a:xfrm flipV="1">
              <a:off x="990600" y="2038350"/>
              <a:ext cx="1600200" cy="17526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grpSp>
        <p:nvGrpSpPr>
          <p:cNvPr id="11" name="Group 10"/>
          <p:cNvGrpSpPr/>
          <p:nvPr/>
        </p:nvGrpSpPr>
        <p:grpSpPr>
          <a:xfrm>
            <a:off x="6096000" y="2800350"/>
            <a:ext cx="1600200" cy="914400"/>
            <a:chOff x="990600" y="1885950"/>
            <a:chExt cx="1600200" cy="1905000"/>
          </a:xfrm>
        </p:grpSpPr>
        <p:sp>
          <p:nvSpPr>
            <p:cNvPr id="12" name="Oval 11"/>
            <p:cNvSpPr/>
            <p:nvPr/>
          </p:nvSpPr>
          <p:spPr>
            <a:xfrm>
              <a:off x="1600200" y="1885950"/>
              <a:ext cx="8382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3" name="Straight Arrow Connector 12"/>
            <p:cNvCxnSpPr/>
            <p:nvPr/>
          </p:nvCxnSpPr>
          <p:spPr>
            <a:xfrm flipV="1">
              <a:off x="990600" y="2038350"/>
              <a:ext cx="1600200" cy="17526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grpSp>
        <p:nvGrpSpPr>
          <p:cNvPr id="14" name="Group 13"/>
          <p:cNvGrpSpPr/>
          <p:nvPr/>
        </p:nvGrpSpPr>
        <p:grpSpPr>
          <a:xfrm>
            <a:off x="2971800" y="2266950"/>
            <a:ext cx="1600200" cy="1524000"/>
            <a:chOff x="990600" y="1885950"/>
            <a:chExt cx="1600200" cy="1905000"/>
          </a:xfrm>
        </p:grpSpPr>
        <p:sp>
          <p:nvSpPr>
            <p:cNvPr id="15" name="Oval 14"/>
            <p:cNvSpPr/>
            <p:nvPr/>
          </p:nvSpPr>
          <p:spPr>
            <a:xfrm>
              <a:off x="1600200" y="1885950"/>
              <a:ext cx="8382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6" name="Straight Arrow Connector 15"/>
            <p:cNvCxnSpPr/>
            <p:nvPr/>
          </p:nvCxnSpPr>
          <p:spPr>
            <a:xfrm flipV="1">
              <a:off x="990600" y="2038350"/>
              <a:ext cx="1600200" cy="17526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grpSp>
        <p:nvGrpSpPr>
          <p:cNvPr id="17" name="Group 16"/>
          <p:cNvGrpSpPr/>
          <p:nvPr/>
        </p:nvGrpSpPr>
        <p:grpSpPr>
          <a:xfrm>
            <a:off x="4572000" y="2571750"/>
            <a:ext cx="1600200" cy="1219200"/>
            <a:chOff x="990600" y="1885950"/>
            <a:chExt cx="1600200" cy="1905000"/>
          </a:xfrm>
        </p:grpSpPr>
        <p:sp>
          <p:nvSpPr>
            <p:cNvPr id="18" name="Oval 17"/>
            <p:cNvSpPr/>
            <p:nvPr/>
          </p:nvSpPr>
          <p:spPr>
            <a:xfrm>
              <a:off x="1600200" y="1885950"/>
              <a:ext cx="8382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9" name="Straight Arrow Connector 18"/>
            <p:cNvCxnSpPr/>
            <p:nvPr/>
          </p:nvCxnSpPr>
          <p:spPr>
            <a:xfrm flipV="1">
              <a:off x="990600" y="2038350"/>
              <a:ext cx="1600200" cy="17526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339700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Change of space</a:t>
            </a:r>
          </a:p>
        </p:txBody>
      </p:sp>
      <p:sp>
        <p:nvSpPr>
          <p:cNvPr id="7" name="Content Placeholder 6"/>
          <p:cNvSpPr>
            <a:spLocks noGrp="1"/>
          </p:cNvSpPr>
          <p:nvPr>
            <p:ph sz="half" idx="1"/>
          </p:nvPr>
        </p:nvSpPr>
        <p:spPr/>
        <p:txBody>
          <a:bodyPr>
            <a:normAutofit fontScale="70000" lnSpcReduction="20000"/>
          </a:bodyPr>
          <a:lstStyle/>
          <a:p>
            <a:r>
              <a:rPr lang="en-US" dirty="0"/>
              <a:t>Sphere intersections are way easier than ellipsoid intersections</a:t>
            </a:r>
          </a:p>
          <a:p>
            <a:r>
              <a:rPr lang="en-US" dirty="0"/>
              <a:t>Squish the entire world so the ellipsoid is a unit sphere!</a:t>
            </a:r>
          </a:p>
          <a:p>
            <a:pPr lvl="1"/>
            <a:r>
              <a:rPr lang="en-US" dirty="0"/>
              <a:t>Do detection in that space, convert back</a:t>
            </a:r>
          </a:p>
          <a:p>
            <a:r>
              <a:rPr lang="en-US" dirty="0"/>
              <a:t>Change of vector spaces:</a:t>
            </a:r>
          </a:p>
          <a:p>
            <a:pPr lvl="1"/>
            <a:r>
              <a:rPr lang="en-US" dirty="0"/>
              <a:t>Ellipsoid radius R = (</a:t>
            </a:r>
            <a:r>
              <a:rPr lang="en-US" dirty="0" err="1"/>
              <a:t>rx</a:t>
            </a:r>
            <a:r>
              <a:rPr lang="en-US" dirty="0"/>
              <a:t>, </a:t>
            </a:r>
            <a:r>
              <a:rPr lang="en-US" dirty="0" err="1"/>
              <a:t>ry</a:t>
            </a:r>
            <a:r>
              <a:rPr lang="en-US" dirty="0"/>
              <a:t>, </a:t>
            </a:r>
            <a:r>
              <a:rPr lang="en-US" dirty="0" err="1"/>
              <a:t>rz</a:t>
            </a:r>
            <a:r>
              <a:rPr lang="en-US" dirty="0"/>
              <a:t>)</a:t>
            </a:r>
          </a:p>
          <a:p>
            <a:pPr lvl="1"/>
            <a:r>
              <a:rPr lang="en-US" dirty="0"/>
              <a:t>Use basis (rx,0,0), (0,ry,0), (0,0,rz)</a:t>
            </a:r>
          </a:p>
          <a:p>
            <a:pPr lvl="1"/>
            <a:r>
              <a:rPr lang="en-US" dirty="0"/>
              <a:t>Ellipsoid space to sphere space: component-wise division by R!</a:t>
            </a:r>
          </a:p>
        </p:txBody>
      </p:sp>
      <p:grpSp>
        <p:nvGrpSpPr>
          <p:cNvPr id="64" name="Group 63"/>
          <p:cNvGrpSpPr/>
          <p:nvPr/>
        </p:nvGrpSpPr>
        <p:grpSpPr>
          <a:xfrm>
            <a:off x="5074328" y="971550"/>
            <a:ext cx="1432031" cy="1669504"/>
            <a:chOff x="5074328" y="971550"/>
            <a:chExt cx="1432031" cy="1669504"/>
          </a:xfrm>
        </p:grpSpPr>
        <p:sp>
          <p:nvSpPr>
            <p:cNvPr id="40" name="Shape 514"/>
            <p:cNvSpPr/>
            <p:nvPr/>
          </p:nvSpPr>
          <p:spPr>
            <a:xfrm flipH="1">
              <a:off x="5477311" y="1489672"/>
              <a:ext cx="172707" cy="1151382"/>
            </a:xfrm>
            <a:prstGeom prst="rightBrace">
              <a:avLst>
                <a:gd name="adj1" fmla="val 58333"/>
                <a:gd name="adj2" fmla="val 50000"/>
              </a:avLst>
            </a:prstGeom>
            <a:noFill/>
            <a:ln w="19050" cap="flat">
              <a:solidFill>
                <a:schemeClr val="tx1"/>
              </a:solidFill>
              <a:prstDash val="solid"/>
              <a:round/>
              <a:headEnd type="none" w="med" len="med"/>
              <a:tailEnd type="none" w="med" len="med"/>
            </a:ln>
          </p:spPr>
          <p:txBody>
            <a:bodyPr lIns="91425" tIns="91425" rIns="91425" bIns="91425" anchor="ctr" anchorCtr="0">
              <a:noAutofit/>
            </a:bodyPr>
            <a:lstStyle/>
            <a:p>
              <a:endParaRPr dirty="0"/>
            </a:p>
          </p:txBody>
        </p:sp>
        <p:sp>
          <p:nvSpPr>
            <p:cNvPr id="41" name="Shape 515"/>
            <p:cNvSpPr/>
            <p:nvPr/>
          </p:nvSpPr>
          <p:spPr>
            <a:xfrm rot="5400000" flipH="1">
              <a:off x="5894687" y="1129864"/>
              <a:ext cx="172707" cy="431768"/>
            </a:xfrm>
            <a:prstGeom prst="rightBrace">
              <a:avLst>
                <a:gd name="adj1" fmla="val 45833"/>
                <a:gd name="adj2" fmla="val 50000"/>
              </a:avLst>
            </a:prstGeom>
            <a:noFill/>
            <a:ln w="19050" cap="flat">
              <a:solidFill>
                <a:schemeClr val="tx1"/>
              </a:solidFill>
              <a:prstDash val="solid"/>
              <a:round/>
              <a:headEnd type="none" w="med" len="med"/>
              <a:tailEnd type="none" w="med" len="med"/>
            </a:ln>
          </p:spPr>
          <p:txBody>
            <a:bodyPr lIns="91425" tIns="91425" rIns="91425" bIns="91425" anchor="ctr" anchorCtr="0">
              <a:noAutofit/>
            </a:bodyPr>
            <a:lstStyle/>
            <a:p>
              <a:endParaRPr dirty="0"/>
            </a:p>
          </p:txBody>
        </p:sp>
        <p:sp>
          <p:nvSpPr>
            <p:cNvPr id="42" name="Shape 516"/>
            <p:cNvSpPr txBox="1"/>
            <p:nvPr/>
          </p:nvSpPr>
          <p:spPr>
            <a:xfrm>
              <a:off x="5470116" y="971550"/>
              <a:ext cx="1036243" cy="345415"/>
            </a:xfrm>
            <a:prstGeom prst="rect">
              <a:avLst/>
            </a:prstGeom>
          </p:spPr>
          <p:txBody>
            <a:bodyPr lIns="91425" tIns="91425" rIns="91425" bIns="91425" anchor="ctr" anchorCtr="0">
              <a:noAutofit/>
            </a:bodyPr>
            <a:lstStyle/>
            <a:p>
              <a:pPr lvl="0" algn="ctr" rtl="0">
                <a:buNone/>
              </a:pPr>
              <a:r>
                <a:rPr lang="en-US" dirty="0"/>
                <a:t>rx and rz</a:t>
              </a:r>
            </a:p>
          </p:txBody>
        </p:sp>
        <p:sp>
          <p:nvSpPr>
            <p:cNvPr id="43" name="Shape 517"/>
            <p:cNvSpPr txBox="1"/>
            <p:nvPr/>
          </p:nvSpPr>
          <p:spPr>
            <a:xfrm>
              <a:off x="5074328" y="1871067"/>
              <a:ext cx="575691" cy="345415"/>
            </a:xfrm>
            <a:prstGeom prst="rect">
              <a:avLst/>
            </a:prstGeom>
          </p:spPr>
          <p:txBody>
            <a:bodyPr lIns="91425" tIns="91425" rIns="91425" bIns="91425" anchor="ctr" anchorCtr="0">
              <a:noAutofit/>
            </a:bodyPr>
            <a:lstStyle/>
            <a:p>
              <a:pPr lvl="0" algn="ctr" rtl="0">
                <a:buNone/>
              </a:pPr>
              <a:r>
                <a:rPr lang="en-US" dirty="0"/>
                <a:t>ry</a:t>
              </a:r>
            </a:p>
          </p:txBody>
        </p:sp>
      </p:grpSp>
      <p:grpSp>
        <p:nvGrpSpPr>
          <p:cNvPr id="63" name="Group 62"/>
          <p:cNvGrpSpPr/>
          <p:nvPr/>
        </p:nvGrpSpPr>
        <p:grpSpPr>
          <a:xfrm>
            <a:off x="4556206" y="1488905"/>
            <a:ext cx="2073194" cy="2188392"/>
            <a:chOff x="4556206" y="1488905"/>
            <a:chExt cx="2073194" cy="2188392"/>
          </a:xfrm>
        </p:grpSpPr>
        <p:grpSp>
          <p:nvGrpSpPr>
            <p:cNvPr id="62" name="Group 61"/>
            <p:cNvGrpSpPr/>
            <p:nvPr/>
          </p:nvGrpSpPr>
          <p:grpSpPr>
            <a:xfrm>
              <a:off x="5764504" y="1488905"/>
              <a:ext cx="864896" cy="2131416"/>
              <a:chOff x="5764504" y="1488905"/>
              <a:chExt cx="864896" cy="2131416"/>
            </a:xfrm>
          </p:grpSpPr>
          <p:sp>
            <p:nvSpPr>
              <p:cNvPr id="30" name="Shape 504"/>
              <p:cNvSpPr/>
              <p:nvPr/>
            </p:nvSpPr>
            <p:spPr>
              <a:xfrm>
                <a:off x="5765157" y="1489672"/>
                <a:ext cx="863537" cy="2130056"/>
              </a:xfrm>
              <a:prstGeom prst="ellipse">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31" name="Shape 505"/>
              <p:cNvSpPr/>
              <p:nvPr/>
            </p:nvSpPr>
            <p:spPr>
              <a:xfrm rot="5400000">
                <a:off x="6109918" y="2180501"/>
                <a:ext cx="174067" cy="864896"/>
              </a:xfrm>
              <a:prstGeom prst="arc">
                <a:avLst>
                  <a:gd name="adj1" fmla="val 16200000"/>
                  <a:gd name="adj2" fmla="val 5521999"/>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32" name="Shape 506"/>
              <p:cNvSpPr/>
              <p:nvPr/>
            </p:nvSpPr>
            <p:spPr>
              <a:xfrm rot="5400000" flipH="1">
                <a:off x="6111278" y="2180501"/>
                <a:ext cx="171347" cy="864896"/>
              </a:xfrm>
              <a:prstGeom prst="arc">
                <a:avLst>
                  <a:gd name="adj1" fmla="val 16200000"/>
                  <a:gd name="adj2" fmla="val 5521999"/>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33" name="Shape 507"/>
              <p:cNvSpPr/>
              <p:nvPr/>
            </p:nvSpPr>
            <p:spPr>
              <a:xfrm>
                <a:off x="6052349" y="1488905"/>
                <a:ext cx="289205" cy="2131416"/>
              </a:xfrm>
              <a:prstGeom prst="arc">
                <a:avLst>
                  <a:gd name="adj1" fmla="val 16200000"/>
                  <a:gd name="adj2" fmla="val 5400056"/>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34" name="Shape 508"/>
              <p:cNvSpPr/>
              <p:nvPr/>
            </p:nvSpPr>
            <p:spPr>
              <a:xfrm flipH="1">
                <a:off x="6053709" y="1488905"/>
                <a:ext cx="228917" cy="2131416"/>
              </a:xfrm>
              <a:prstGeom prst="arc">
                <a:avLst>
                  <a:gd name="adj1" fmla="val 16200000"/>
                  <a:gd name="adj2" fmla="val 5400056"/>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grpSp>
        <p:grpSp>
          <p:nvGrpSpPr>
            <p:cNvPr id="61" name="Group 60"/>
            <p:cNvGrpSpPr/>
            <p:nvPr/>
          </p:nvGrpSpPr>
          <p:grpSpPr>
            <a:xfrm>
              <a:off x="4556206" y="2468346"/>
              <a:ext cx="805967" cy="1208951"/>
              <a:chOff x="4556206" y="2468346"/>
              <a:chExt cx="805967" cy="1208951"/>
            </a:xfrm>
          </p:grpSpPr>
          <p:sp>
            <p:nvSpPr>
              <p:cNvPr id="45" name="Shape 519"/>
              <p:cNvSpPr/>
              <p:nvPr/>
            </p:nvSpPr>
            <p:spPr>
              <a:xfrm>
                <a:off x="4556206" y="2583484"/>
                <a:ext cx="633259" cy="1093813"/>
              </a:xfrm>
              <a:prstGeom prst="rect">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46" name="Shape 520"/>
              <p:cNvSpPr/>
              <p:nvPr/>
            </p:nvSpPr>
            <p:spPr>
              <a:xfrm>
                <a:off x="4556206" y="2468346"/>
                <a:ext cx="805967" cy="115137"/>
              </a:xfrm>
              <a:prstGeom prst="parallelogram">
                <a:avLst>
                  <a:gd name="adj" fmla="val 128124"/>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47" name="Shape 521"/>
              <p:cNvSpPr/>
              <p:nvPr/>
            </p:nvSpPr>
            <p:spPr>
              <a:xfrm rot="16200000" flipH="1">
                <a:off x="4671344" y="2986467"/>
                <a:ext cx="1208950" cy="172707"/>
              </a:xfrm>
              <a:prstGeom prst="parallelogram">
                <a:avLst>
                  <a:gd name="adj" fmla="val 70832"/>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grpSp>
      </p:grpSp>
      <p:sp>
        <p:nvSpPr>
          <p:cNvPr id="44" name="Shape 518"/>
          <p:cNvSpPr/>
          <p:nvPr/>
        </p:nvSpPr>
        <p:spPr>
          <a:xfrm rot="2376994">
            <a:off x="6787022" y="3030260"/>
            <a:ext cx="1208950" cy="690829"/>
          </a:xfrm>
          <a:prstGeom prst="rightArrow">
            <a:avLst>
              <a:gd name="adj1" fmla="val 50000"/>
              <a:gd name="adj2" fmla="val 50000"/>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pPr lvl="0" algn="ctr" rtl="0">
              <a:buNone/>
            </a:pPr>
            <a:r>
              <a:rPr lang="en-US" sz="1200" dirty="0">
                <a:solidFill>
                  <a:schemeClr val="bg1"/>
                </a:solidFill>
              </a:rPr>
              <a:t>Divide by R</a:t>
            </a:r>
          </a:p>
        </p:txBody>
      </p:sp>
      <p:grpSp>
        <p:nvGrpSpPr>
          <p:cNvPr id="60" name="Group 59"/>
          <p:cNvGrpSpPr/>
          <p:nvPr/>
        </p:nvGrpSpPr>
        <p:grpSpPr>
          <a:xfrm>
            <a:off x="6996282" y="3936333"/>
            <a:ext cx="1842918" cy="921417"/>
            <a:chOff x="6996282" y="3936333"/>
            <a:chExt cx="1842918" cy="921417"/>
          </a:xfrm>
        </p:grpSpPr>
        <p:sp>
          <p:nvSpPr>
            <p:cNvPr id="35" name="Shape 509"/>
            <p:cNvSpPr/>
            <p:nvPr/>
          </p:nvSpPr>
          <p:spPr>
            <a:xfrm>
              <a:off x="7974957" y="3936645"/>
              <a:ext cx="863537" cy="863536"/>
            </a:xfrm>
            <a:prstGeom prst="ellipse">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36" name="Shape 510"/>
            <p:cNvSpPr/>
            <p:nvPr/>
          </p:nvSpPr>
          <p:spPr>
            <a:xfrm rot="5400000">
              <a:off x="8306686" y="3938007"/>
              <a:ext cx="200131" cy="864896"/>
            </a:xfrm>
            <a:prstGeom prst="arc">
              <a:avLst>
                <a:gd name="adj1" fmla="val 16200000"/>
                <a:gd name="adj2" fmla="val 5521999"/>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37" name="Shape 511"/>
            <p:cNvSpPr/>
            <p:nvPr/>
          </p:nvSpPr>
          <p:spPr>
            <a:xfrm rot="5400000" flipH="1">
              <a:off x="8307252" y="3937211"/>
              <a:ext cx="198999" cy="864896"/>
            </a:xfrm>
            <a:prstGeom prst="arc">
              <a:avLst>
                <a:gd name="adj1" fmla="val 16200000"/>
                <a:gd name="adj2" fmla="val 5521999"/>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38" name="Shape 512"/>
            <p:cNvSpPr/>
            <p:nvPr/>
          </p:nvSpPr>
          <p:spPr>
            <a:xfrm>
              <a:off x="8247757" y="3936333"/>
              <a:ext cx="289205" cy="863989"/>
            </a:xfrm>
            <a:prstGeom prst="arc">
              <a:avLst>
                <a:gd name="adj1" fmla="val 16200000"/>
                <a:gd name="adj2" fmla="val 5400056"/>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39" name="Shape 513"/>
            <p:cNvSpPr/>
            <p:nvPr/>
          </p:nvSpPr>
          <p:spPr>
            <a:xfrm flipH="1">
              <a:off x="8285097" y="3936333"/>
              <a:ext cx="228917" cy="863989"/>
            </a:xfrm>
            <a:prstGeom prst="arc">
              <a:avLst>
                <a:gd name="adj1" fmla="val 16200000"/>
                <a:gd name="adj2" fmla="val 5400056"/>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48" name="Shape 522"/>
            <p:cNvSpPr/>
            <p:nvPr/>
          </p:nvSpPr>
          <p:spPr>
            <a:xfrm>
              <a:off x="6996282" y="4282059"/>
              <a:ext cx="575691" cy="575691"/>
            </a:xfrm>
            <a:prstGeom prst="rect">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49" name="Shape 523"/>
            <p:cNvSpPr/>
            <p:nvPr/>
          </p:nvSpPr>
          <p:spPr>
            <a:xfrm>
              <a:off x="6996282" y="4166921"/>
              <a:ext cx="748398" cy="115137"/>
            </a:xfrm>
            <a:prstGeom prst="parallelogram">
              <a:avLst>
                <a:gd name="adj" fmla="val 128124"/>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50" name="Shape 524"/>
            <p:cNvSpPr/>
            <p:nvPr/>
          </p:nvSpPr>
          <p:spPr>
            <a:xfrm rot="16200000" flipH="1">
              <a:off x="7312912" y="4425982"/>
              <a:ext cx="690829" cy="172707"/>
            </a:xfrm>
            <a:prstGeom prst="parallelogram">
              <a:avLst>
                <a:gd name="adj" fmla="val 70832"/>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grpSp>
    </p:spTree>
    <p:extLst>
      <p:ext uri="{BB962C8B-B14F-4D97-AF65-F5344CB8AC3E}">
        <p14:creationId xmlns:p14="http://schemas.microsoft.com/office/powerpoint/2010/main" val="151221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Raycasting an Ellipsoid</a:t>
            </a:r>
          </a:p>
        </p:txBody>
      </p:sp>
      <mc:AlternateContent xmlns:mc="http://schemas.openxmlformats.org/markup-compatibility/2006" xmlns:a14="http://schemas.microsoft.com/office/drawing/2010/main">
        <mc:Choice Requires="a14">
          <p:sp>
            <p:nvSpPr>
              <p:cNvPr id="20" name="Content Placeholder 2"/>
              <p:cNvSpPr>
                <a:spLocks noGrp="1"/>
              </p:cNvSpPr>
              <p:nvPr>
                <p:ph idx="1"/>
              </p:nvPr>
            </p:nvSpPr>
            <p:spPr>
              <a:xfrm>
                <a:off x="457200" y="1200150"/>
                <a:ext cx="8229600" cy="3581399"/>
              </a:xfrm>
            </p:spPr>
            <p:txBody>
              <a:bodyPr>
                <a:normAutofit/>
              </a:bodyPr>
              <a:lstStyle/>
              <a:p>
                <a:r>
                  <a:rPr lang="en-US" dirty="0"/>
                  <a:t>Convert from ellipsoid space to unit sphere space</a:t>
                </a:r>
              </a:p>
              <a:p>
                <a:pPr lvl="1"/>
                <a:r>
                  <a:rPr lang="en-US" dirty="0"/>
                  <a:t>Don’t forget to transform to origin as well as scale</a:t>
                </a:r>
              </a:p>
              <a:p>
                <a:r>
                  <a:rPr lang="en-US" dirty="0"/>
                  <a:t>Solve sphere equation for the new ray</a:t>
                </a:r>
              </a:p>
              <a:p>
                <a:r>
                  <a:rPr lang="en-US" dirty="0"/>
                  <a:t>Plug </a:t>
                </a:r>
                <a14:m>
                  <m:oMath xmlns:m="http://schemas.openxmlformats.org/officeDocument/2006/math">
                    <m:r>
                      <a:rPr lang="en-US" i="1" dirty="0" smtClean="0">
                        <a:latin typeface="Cambria Math"/>
                      </a:rPr>
                      <m:t>𝑡</m:t>
                    </m:r>
                  </m:oMath>
                </a14:m>
                <a:r>
                  <a:rPr lang="en-US" dirty="0"/>
                  <a:t> into the original ray equation to get intersection point</a:t>
                </a:r>
              </a:p>
            </p:txBody>
          </p:sp>
        </mc:Choice>
        <mc:Fallback xmlns="">
          <p:sp>
            <p:nvSpPr>
              <p:cNvPr id="20" name="Content Placeholder 2"/>
              <p:cNvSpPr>
                <a:spLocks noGrp="1" noRot="1" noChangeAspect="1" noMove="1" noResize="1" noEditPoints="1" noAdjustHandles="1" noChangeArrowheads="1" noChangeShapeType="1" noTextEdit="1"/>
              </p:cNvSpPr>
              <p:nvPr>
                <p:ph idx="1"/>
              </p:nvPr>
            </p:nvSpPr>
            <p:spPr>
              <a:xfrm>
                <a:off x="457200" y="1200150"/>
                <a:ext cx="8229600" cy="3581399"/>
              </a:xfrm>
              <a:blipFill>
                <a:blip r:embed="rId2"/>
                <a:stretch>
                  <a:fillRect l="-1704" t="-2044"/>
                </a:stretch>
              </a:blipFill>
            </p:spPr>
            <p:txBody>
              <a:bodyPr/>
              <a:lstStyle/>
              <a:p>
                <a:r>
                  <a:rPr lang="en-US">
                    <a:noFill/>
                  </a:rPr>
                  <a:t> </a:t>
                </a:r>
              </a:p>
            </p:txBody>
          </p:sp>
        </mc:Fallback>
      </mc:AlternateContent>
    </p:spTree>
    <p:extLst>
      <p:ext uri="{BB962C8B-B14F-4D97-AF65-F5344CB8AC3E}">
        <p14:creationId xmlns:p14="http://schemas.microsoft.com/office/powerpoint/2010/main" val="353387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Questions?</a:t>
            </a:r>
          </a:p>
        </p:txBody>
      </p:sp>
      <p:sp>
        <p:nvSpPr>
          <p:cNvPr id="6" name="Text Placeholder 5"/>
          <p:cNvSpPr>
            <a:spLocks noGrp="1"/>
          </p:cNvSpPr>
          <p:nvPr>
            <p:ph type="body" idx="1"/>
          </p:nvPr>
        </p:nvSpPr>
        <p:spPr/>
        <p:txBody>
          <a:bodyPr/>
          <a:lstStyle/>
          <a:p>
            <a:r>
              <a:rPr lang="en-US" dirty="0" err="1"/>
              <a:t>Raycasting</a:t>
            </a:r>
            <a:r>
              <a:rPr lang="en-US" dirty="0"/>
              <a:t> II – Ellipsoid Raycasting</a:t>
            </a:r>
          </a:p>
        </p:txBody>
      </p:sp>
    </p:spTree>
    <p:extLst>
      <p:ext uri="{BB962C8B-B14F-4D97-AF65-F5344CB8AC3E}">
        <p14:creationId xmlns:p14="http://schemas.microsoft.com/office/powerpoint/2010/main" val="2595785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Triangle Raycasting</a:t>
            </a:r>
          </a:p>
        </p:txBody>
      </p:sp>
      <p:sp>
        <p:nvSpPr>
          <p:cNvPr id="3" name="Text Placeholder 2"/>
          <p:cNvSpPr>
            <a:spLocks noGrp="1"/>
          </p:cNvSpPr>
          <p:nvPr>
            <p:ph type="body" idx="1"/>
          </p:nvPr>
        </p:nvSpPr>
        <p:spPr/>
        <p:txBody>
          <a:bodyPr/>
          <a:lstStyle/>
          <a:p>
            <a:r>
              <a:rPr lang="en-US" dirty="0"/>
              <a:t>Ellipsoid/</a:t>
            </a:r>
            <a:r>
              <a:rPr lang="en-US"/>
              <a:t>Triangle Collisions</a:t>
            </a:r>
            <a:endParaRPr lang="en-US" dirty="0"/>
          </a:p>
        </p:txBody>
      </p:sp>
    </p:spTree>
    <p:extLst>
      <p:ext uri="{BB962C8B-B14F-4D97-AF65-F5344CB8AC3E}">
        <p14:creationId xmlns:p14="http://schemas.microsoft.com/office/powerpoint/2010/main" val="4068474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5" name="Text Placeholder 4"/>
          <p:cNvSpPr>
            <a:spLocks noGrp="1"/>
          </p:cNvSpPr>
          <p:nvPr>
            <p:ph type="body" idx="1"/>
          </p:nvPr>
        </p:nvSpPr>
        <p:spPr/>
        <p:txBody>
          <a:bodyPr/>
          <a:lstStyle/>
          <a:p>
            <a:r>
              <a:rPr lang="en-US" dirty="0"/>
              <a:t>Platformer</a:t>
            </a:r>
          </a:p>
        </p:txBody>
      </p:sp>
    </p:spTree>
    <p:extLst>
      <p:ext uri="{BB962C8B-B14F-4D97-AF65-F5344CB8AC3E}">
        <p14:creationId xmlns:p14="http://schemas.microsoft.com/office/powerpoint/2010/main" val="3837793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Raycasting to the environment</a:t>
            </a:r>
          </a:p>
        </p:txBody>
      </p:sp>
      <p:sp>
        <p:nvSpPr>
          <p:cNvPr id="3" name="Content Placeholder 2"/>
          <p:cNvSpPr>
            <a:spLocks noGrp="1"/>
          </p:cNvSpPr>
          <p:nvPr>
            <p:ph sz="half" idx="1"/>
          </p:nvPr>
        </p:nvSpPr>
        <p:spPr>
          <a:xfrm>
            <a:off x="457200" y="1200151"/>
            <a:ext cx="8229600" cy="3394472"/>
          </a:xfrm>
        </p:spPr>
        <p:txBody>
          <a:bodyPr>
            <a:normAutofit/>
          </a:bodyPr>
          <a:lstStyle/>
          <a:p>
            <a:r>
              <a:rPr lang="en-US" dirty="0"/>
              <a:t>We can raycast to ellipsoids, great</a:t>
            </a:r>
          </a:p>
          <a:p>
            <a:r>
              <a:rPr lang="en-US" dirty="0"/>
              <a:t>Need some way to be able to raycast to our environment as well</a:t>
            </a:r>
          </a:p>
          <a:p>
            <a:r>
              <a:rPr lang="en-US" dirty="0"/>
              <a:t>This can be used for gameplay like bullets, lasers, line of sight, etc…</a:t>
            </a:r>
          </a:p>
          <a:p>
            <a:r>
              <a:rPr lang="en-US" dirty="0"/>
              <a:t>More importantly, you will use this in your sphere-triangle collision detection</a:t>
            </a:r>
          </a:p>
          <a:p>
            <a:endParaRPr lang="en-US" dirty="0"/>
          </a:p>
        </p:txBody>
      </p:sp>
    </p:spTree>
    <p:extLst>
      <p:ext uri="{BB962C8B-B14F-4D97-AF65-F5344CB8AC3E}">
        <p14:creationId xmlns:p14="http://schemas.microsoft.com/office/powerpoint/2010/main" val="418337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Raycasting to the environment</a:t>
            </a:r>
          </a:p>
        </p:txBody>
      </p:sp>
      <p:sp>
        <p:nvSpPr>
          <p:cNvPr id="3" name="Content Placeholder 2"/>
          <p:cNvSpPr>
            <a:spLocks noGrp="1"/>
          </p:cNvSpPr>
          <p:nvPr>
            <p:ph sz="half" idx="1"/>
          </p:nvPr>
        </p:nvSpPr>
        <p:spPr>
          <a:xfrm>
            <a:off x="457200" y="1200151"/>
            <a:ext cx="8229600" cy="3394472"/>
          </a:xfrm>
        </p:spPr>
        <p:txBody>
          <a:bodyPr>
            <a:normAutofit/>
          </a:bodyPr>
          <a:lstStyle/>
          <a:p>
            <a:r>
              <a:rPr lang="en-US" dirty="0"/>
              <a:t>Our environment is made up entirely of polygons</a:t>
            </a:r>
          </a:p>
          <a:p>
            <a:r>
              <a:rPr lang="en-US" dirty="0"/>
              <a:t>All polygons can be decomposed into triangles</a:t>
            </a:r>
          </a:p>
          <a:p>
            <a:pPr lvl="1"/>
            <a:r>
              <a:rPr lang="en-US" dirty="0"/>
              <a:t>Even ellipsoids are approximated by triangles when being drawn</a:t>
            </a:r>
          </a:p>
          <a:p>
            <a:r>
              <a:rPr lang="en-US" dirty="0"/>
              <a:t>So to </a:t>
            </a:r>
            <a:r>
              <a:rPr lang="en-US" dirty="0" err="1"/>
              <a:t>raycast</a:t>
            </a:r>
            <a:r>
              <a:rPr lang="en-US" dirty="0"/>
              <a:t> the environment, </a:t>
            </a:r>
            <a:r>
              <a:rPr lang="en-US" dirty="0" err="1"/>
              <a:t>raycast</a:t>
            </a:r>
            <a:r>
              <a:rPr lang="en-US" dirty="0"/>
              <a:t> to each triangle, and take the closest intersection</a:t>
            </a:r>
          </a:p>
          <a:p>
            <a:endParaRPr lang="en-US" dirty="0"/>
          </a:p>
        </p:txBody>
      </p:sp>
    </p:spTree>
    <p:extLst>
      <p:ext uri="{BB962C8B-B14F-4D97-AF65-F5344CB8AC3E}">
        <p14:creationId xmlns:p14="http://schemas.microsoft.com/office/powerpoint/2010/main" val="10245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Ray-triangle intersection</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57200" y="1200151"/>
                <a:ext cx="4267200" cy="3394472"/>
              </a:xfrm>
            </p:spPr>
            <p:txBody>
              <a:bodyPr>
                <a:normAutofit fontScale="62500" lnSpcReduction="20000"/>
              </a:bodyPr>
              <a:lstStyle/>
              <a:p>
                <a:r>
                  <a:rPr lang="en-US" dirty="0"/>
                  <a:t>Given: Ray casted from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𝑝</m:t>
                        </m:r>
                      </m:e>
                    </m:acc>
                  </m:oMath>
                </a14:m>
                <a:r>
                  <a:rPr lang="en-US" dirty="0"/>
                  <a:t> in the direction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𝑑</m:t>
                        </m:r>
                      </m:e>
                    </m:acc>
                  </m:oMath>
                </a14:m>
                <a:endParaRPr lang="en-US" i="1" dirty="0"/>
              </a:p>
              <a:p>
                <a:pPr lvl="1"/>
                <a:r>
                  <a:rPr lang="en-US" dirty="0"/>
                  <a:t>Ray equation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𝑟</m:t>
                        </m:r>
                      </m:e>
                    </m:acc>
                    <m:d>
                      <m:dPr>
                        <m:ctrlPr>
                          <a:rPr lang="en-US" b="0" i="1" smtClean="0">
                            <a:latin typeface="Cambria Math" panose="02040503050406030204" pitchFamily="18" charset="0"/>
                          </a:rPr>
                        </m:ctrlPr>
                      </m:dPr>
                      <m:e>
                        <m:r>
                          <a:rPr lang="en-US" b="0" i="1" smtClean="0">
                            <a:latin typeface="Cambria Math"/>
                          </a:rPr>
                          <m:t>𝑡</m:t>
                        </m:r>
                      </m:e>
                    </m:d>
                    <m:r>
                      <a:rPr lang="en-US" b="0" i="1" smtClean="0">
                        <a:latin typeface="Cambria Math"/>
                      </a:rPr>
                      <m:t>=</m:t>
                    </m:r>
                    <m:acc>
                      <m:accPr>
                        <m:chr m:val="⃑"/>
                        <m:ctrlPr>
                          <a:rPr lang="en-US" b="0" i="1" smtClean="0">
                            <a:latin typeface="Cambria Math" panose="02040503050406030204" pitchFamily="18" charset="0"/>
                          </a:rPr>
                        </m:ctrlPr>
                      </m:accPr>
                      <m:e>
                        <m:r>
                          <a:rPr lang="en-US" b="0" i="1" smtClean="0">
                            <a:latin typeface="Cambria Math"/>
                          </a:rPr>
                          <m:t>𝑝</m:t>
                        </m:r>
                      </m:e>
                    </m:acc>
                    <m:r>
                      <a:rPr lang="en-US" b="0" i="1" smtClean="0">
                        <a:latin typeface="Cambria Math"/>
                      </a:rPr>
                      <m:t>+</m:t>
                    </m:r>
                    <m:r>
                      <a:rPr lang="en-US" b="0" i="1" smtClean="0">
                        <a:latin typeface="Cambria Math"/>
                      </a:rPr>
                      <m:t>𝑡</m:t>
                    </m:r>
                    <m:acc>
                      <m:accPr>
                        <m:chr m:val="⃑"/>
                        <m:ctrlPr>
                          <a:rPr lang="en-US" b="0" i="1" smtClean="0">
                            <a:latin typeface="Cambria Math" panose="02040503050406030204" pitchFamily="18" charset="0"/>
                          </a:rPr>
                        </m:ctrlPr>
                      </m:accPr>
                      <m:e>
                        <m:r>
                          <a:rPr lang="en-US" b="0" i="1" smtClean="0">
                            <a:latin typeface="Cambria Math"/>
                          </a:rPr>
                          <m:t>𝑑</m:t>
                        </m:r>
                      </m:e>
                    </m:acc>
                  </m:oMath>
                </a14:m>
                <a:endParaRPr lang="en-US" dirty="0"/>
              </a:p>
              <a:p>
                <a:r>
                  <a:rPr lang="en-US" dirty="0"/>
                  <a:t>Goal: find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dirty="0"/>
                  <a:t>, the point on the triangle</a:t>
                </a:r>
              </a:p>
              <a:p>
                <a:r>
                  <a:rPr lang="en-US" dirty="0"/>
                  <a:t>There might not be a point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dirty="0"/>
                  <a:t> which exists in that triangle</a:t>
                </a:r>
              </a:p>
              <a:p>
                <a:r>
                  <a:rPr lang="en-US" dirty="0"/>
                  <a:t>But there is a point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dirty="0"/>
                  <a:t> that exists in the plane of that triangle (unless the ray is parallel to the plane)</a:t>
                </a:r>
              </a:p>
              <a:p>
                <a:pPr lvl="1"/>
                <a14:m>
                  <m:oMath xmlns:m="http://schemas.openxmlformats.org/officeDocument/2006/math">
                    <m:r>
                      <a:rPr lang="en-US" i="1" dirty="0" smtClean="0">
                        <a:latin typeface="Cambria Math"/>
                      </a:rPr>
                      <m:t>𝑡</m:t>
                    </m:r>
                  </m:oMath>
                </a14:m>
                <a:r>
                  <a:rPr lang="en-US" dirty="0"/>
                  <a:t> value might just be negative (the point is in the opposite direction of the ray)</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57200" y="1200151"/>
                <a:ext cx="4267200" cy="3394472"/>
              </a:xfrm>
              <a:blipFill>
                <a:blip r:embed="rId3"/>
                <a:stretch>
                  <a:fillRect l="-893" t="-2239" r="-2381"/>
                </a:stretch>
              </a:blipFill>
            </p:spPr>
            <p:txBody>
              <a:bodyPr/>
              <a:lstStyle/>
              <a:p>
                <a:r>
                  <a:rPr lang="en-US">
                    <a:noFill/>
                  </a:rPr>
                  <a:t> </a:t>
                </a:r>
              </a:p>
            </p:txBody>
          </p:sp>
        </mc:Fallback>
      </mc:AlternateContent>
      <p:sp>
        <p:nvSpPr>
          <p:cNvPr id="4" name="Rectangle 3"/>
          <p:cNvSpPr/>
          <p:nvPr/>
        </p:nvSpPr>
        <p:spPr>
          <a:xfrm>
            <a:off x="5029200" y="1404669"/>
            <a:ext cx="3779438" cy="33708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 name="Shape 540"/>
          <p:cNvCxnSpPr/>
          <p:nvPr/>
        </p:nvCxnSpPr>
        <p:spPr>
          <a:xfrm>
            <a:off x="5730199" y="2678946"/>
            <a:ext cx="2469000" cy="1005899"/>
          </a:xfrm>
          <a:prstGeom prst="straightConnector1">
            <a:avLst/>
          </a:prstGeom>
          <a:noFill/>
          <a:ln w="19050" cap="flat">
            <a:solidFill>
              <a:schemeClr val="dk1"/>
            </a:solidFill>
            <a:prstDash val="solid"/>
            <a:round/>
            <a:headEnd type="none" w="lg" len="lg"/>
            <a:tailEnd type="triangle" w="lg" len="lg"/>
          </a:ln>
        </p:spPr>
      </p:cxnSp>
      <p:sp>
        <p:nvSpPr>
          <p:cNvPr id="6" name="Shape 541"/>
          <p:cNvSpPr/>
          <p:nvPr/>
        </p:nvSpPr>
        <p:spPr>
          <a:xfrm>
            <a:off x="5638759" y="2571750"/>
            <a:ext cx="2560320" cy="1188720"/>
          </a:xfrm>
          <a:custGeom>
            <a:avLst/>
            <a:gdLst/>
            <a:ahLst/>
            <a:cxnLst/>
            <a:rect l="0" t="0" r="0" b="0"/>
            <a:pathLst>
              <a:path w="85344" h="39624" extrusionOk="0">
                <a:moveTo>
                  <a:pt x="0" y="15240"/>
                </a:moveTo>
                <a:lnTo>
                  <a:pt x="33528" y="39624"/>
                </a:lnTo>
                <a:lnTo>
                  <a:pt x="85344" y="0"/>
                </a:lnTo>
                <a:close/>
              </a:path>
            </a:pathLst>
          </a:custGeom>
          <a:solidFill>
            <a:srgbClr val="CCCCCC"/>
          </a:solidFill>
          <a:ln w="19050" cap="flat">
            <a:solidFill>
              <a:schemeClr val="dk1"/>
            </a:solidFill>
            <a:prstDash val="solid"/>
            <a:round/>
            <a:headEnd type="none" w="lg" len="lg"/>
            <a:tailEnd type="none" w="lg" len="lg"/>
          </a:ln>
        </p:spPr>
      </p:sp>
      <p:sp>
        <p:nvSpPr>
          <p:cNvPr id="7" name="Shape 549"/>
          <p:cNvSpPr/>
          <p:nvPr/>
        </p:nvSpPr>
        <p:spPr>
          <a:xfrm>
            <a:off x="5292049" y="2469396"/>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cxnSp>
        <p:nvCxnSpPr>
          <p:cNvPr id="9" name="Shape 553"/>
          <p:cNvCxnSpPr/>
          <p:nvPr/>
        </p:nvCxnSpPr>
        <p:spPr>
          <a:xfrm>
            <a:off x="5327820" y="2513495"/>
            <a:ext cx="1197855" cy="489482"/>
          </a:xfrm>
          <a:prstGeom prst="straightConnector1">
            <a:avLst/>
          </a:prstGeom>
          <a:noFill/>
          <a:ln w="19050" cap="flat">
            <a:solidFill>
              <a:schemeClr val="dk1"/>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0" name="Shape 557"/>
              <p:cNvSpPr txBox="1"/>
              <p:nvPr/>
            </p:nvSpPr>
            <p:spPr>
              <a:xfrm>
                <a:off x="4921258" y="2506817"/>
                <a:ext cx="874112" cy="370799"/>
              </a:xfrm>
              <a:prstGeom prst="rect">
                <a:avLst/>
              </a:prstGeom>
              <a:noFill/>
            </p:spPr>
            <p:txBody>
              <a:bodyPr lIns="91425" tIns="91425" rIns="91425" bIns="91425" anchor="t" anchorCtr="0">
                <a:noAutofit/>
              </a:bodyPr>
              <a:lstStyle/>
              <a:p>
                <a:pPr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𝑝</m:t>
                      </m:r>
                    </m:oMath>
                  </m:oMathPara>
                </a14:m>
                <a:endParaRPr lang="en-US" dirty="0">
                  <a:solidFill>
                    <a:schemeClr val="bg1"/>
                  </a:solidFill>
                </a:endParaRPr>
              </a:p>
            </p:txBody>
          </p:sp>
        </mc:Choice>
        <mc:Fallback xmlns="">
          <p:sp>
            <p:nvSpPr>
              <p:cNvPr id="10" name="Shape 557"/>
              <p:cNvSpPr txBox="1">
                <a:spLocks noRot="1" noChangeAspect="1" noMove="1" noResize="1" noEditPoints="1" noAdjustHandles="1" noChangeArrowheads="1" noChangeShapeType="1" noTextEdit="1"/>
              </p:cNvSpPr>
              <p:nvPr/>
            </p:nvSpPr>
            <p:spPr>
              <a:xfrm>
                <a:off x="4921258" y="2506817"/>
                <a:ext cx="874112" cy="370799"/>
              </a:xfrm>
              <a:prstGeom prst="rect">
                <a:avLst/>
              </a:prstGeom>
              <a:blipFill>
                <a:blip r:embed="rId4"/>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Shape 558"/>
              <p:cNvSpPr txBox="1"/>
              <p:nvPr/>
            </p:nvSpPr>
            <p:spPr>
              <a:xfrm>
                <a:off x="7180842" y="3499445"/>
                <a:ext cx="724966" cy="370799"/>
              </a:xfrm>
              <a:prstGeom prst="rect">
                <a:avLst/>
              </a:prstGeom>
              <a:noFill/>
            </p:spPr>
            <p:txBody>
              <a:bodyPr lIns="91425" tIns="91425" rIns="91425" bIns="91425" anchor="t" anchorCtr="0">
                <a:noAutofit/>
              </a:bodyPr>
              <a:lstStyle/>
              <a:p>
                <a:pPr lvl="0" algn="ctr" rtl="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b="0" i="1" smtClean="0">
                              <a:solidFill>
                                <a:schemeClr val="bg1"/>
                              </a:solidFill>
                              <a:latin typeface="Cambria Math"/>
                            </a:rPr>
                            <m:t>𝑑</m:t>
                          </m:r>
                        </m:e>
                      </m:acc>
                    </m:oMath>
                  </m:oMathPara>
                </a14:m>
                <a:endParaRPr lang="en-US" dirty="0">
                  <a:solidFill>
                    <a:schemeClr val="bg1"/>
                  </a:solidFill>
                </a:endParaRPr>
              </a:p>
            </p:txBody>
          </p:sp>
        </mc:Choice>
        <mc:Fallback xmlns="">
          <p:sp>
            <p:nvSpPr>
              <p:cNvPr id="11" name="Shape 558"/>
              <p:cNvSpPr txBox="1">
                <a:spLocks noRot="1" noChangeAspect="1" noMove="1" noResize="1" noEditPoints="1" noAdjustHandles="1" noChangeArrowheads="1" noChangeShapeType="1" noTextEdit="1"/>
              </p:cNvSpPr>
              <p:nvPr/>
            </p:nvSpPr>
            <p:spPr>
              <a:xfrm>
                <a:off x="7180842" y="3499445"/>
                <a:ext cx="724966" cy="370799"/>
              </a:xfrm>
              <a:prstGeom prst="rect">
                <a:avLst/>
              </a:prstGeom>
              <a:blipFill rotWithShape="1">
                <a:blip r:embed="rId5"/>
                <a:stretch>
                  <a:fillRect r="-1681" b="-16393"/>
                </a:stretch>
              </a:blipFill>
            </p:spPr>
            <p:txBody>
              <a:bodyPr/>
              <a:lstStyle/>
              <a:p>
                <a:r>
                  <a:rPr lang="en-US">
                    <a:noFill/>
                  </a:rPr>
                  <a:t> </a:t>
                </a:r>
              </a:p>
            </p:txBody>
          </p:sp>
        </mc:Fallback>
      </mc:AlternateContent>
      <p:sp>
        <p:nvSpPr>
          <p:cNvPr id="19" name="Shape 625"/>
          <p:cNvSpPr/>
          <p:nvPr/>
        </p:nvSpPr>
        <p:spPr>
          <a:xfrm>
            <a:off x="6512613" y="2969440"/>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spAutoFit/>
          </a:bodyPr>
          <a:lstStyle/>
          <a:p>
            <a:endParaRPr/>
          </a:p>
        </p:txBody>
      </p:sp>
      <mc:AlternateContent xmlns:mc="http://schemas.openxmlformats.org/markup-compatibility/2006" xmlns:a14="http://schemas.microsoft.com/office/drawing/2010/main">
        <mc:Choice Requires="a14">
          <p:sp>
            <p:nvSpPr>
              <p:cNvPr id="20" name="Shape 626"/>
              <p:cNvSpPr txBox="1"/>
              <p:nvPr/>
            </p:nvSpPr>
            <p:spPr>
              <a:xfrm>
                <a:off x="6352375" y="2997375"/>
                <a:ext cx="365699" cy="461635"/>
              </a:xfrm>
              <a:prstGeom prst="rect">
                <a:avLst/>
              </a:prstGeom>
            </p:spPr>
            <p:txBody>
              <a:bodyPr lIns="91425" tIns="91425" rIns="91425" bIns="91425" anchor="ctr" anchorCtr="0">
                <a:spAutoFit/>
              </a:bodyPr>
              <a:lstStyle/>
              <a:p>
                <a:pPr lvl="0" algn="ctr" rtl="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𝑥</m:t>
                      </m:r>
                    </m:oMath>
                  </m:oMathPara>
                </a14:m>
                <a:endParaRPr lang="en-US" dirty="0">
                  <a:solidFill>
                    <a:schemeClr val="bg1"/>
                  </a:solidFill>
                </a:endParaRPr>
              </a:p>
            </p:txBody>
          </p:sp>
        </mc:Choice>
        <mc:Fallback xmlns="">
          <p:sp>
            <p:nvSpPr>
              <p:cNvPr id="20" name="Shape 626"/>
              <p:cNvSpPr txBox="1">
                <a:spLocks noRot="1" noChangeAspect="1" noMove="1" noResize="1" noEditPoints="1" noAdjustHandles="1" noChangeArrowheads="1" noChangeShapeType="1" noTextEdit="1"/>
              </p:cNvSpPr>
              <p:nvPr/>
            </p:nvSpPr>
            <p:spPr>
              <a:xfrm>
                <a:off x="6352375" y="2997375"/>
                <a:ext cx="365699" cy="46163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1834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029200" y="1404669"/>
            <a:ext cx="3779438" cy="33708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Ray-triangle intersection</a:t>
            </a:r>
          </a:p>
        </p:txBody>
      </p:sp>
      <p:sp>
        <p:nvSpPr>
          <p:cNvPr id="3" name="Content Placeholder 2"/>
          <p:cNvSpPr>
            <a:spLocks noGrp="1"/>
          </p:cNvSpPr>
          <p:nvPr>
            <p:ph sz="half" idx="1"/>
          </p:nvPr>
        </p:nvSpPr>
        <p:spPr>
          <a:xfrm>
            <a:off x="457200" y="1200151"/>
            <a:ext cx="4343400" cy="3394472"/>
          </a:xfrm>
        </p:spPr>
        <p:txBody>
          <a:bodyPr>
            <a:normAutofit fontScale="85000" lnSpcReduction="10000"/>
          </a:bodyPr>
          <a:lstStyle/>
          <a:p>
            <a:pPr lvl="0"/>
            <a:r>
              <a:rPr lang="en-US" dirty="0"/>
              <a:t>Point x on triangle plane if </a:t>
            </a:r>
            <a:br>
              <a:rPr lang="en-US" dirty="0"/>
            </a:br>
            <a:r>
              <a:rPr lang="en-US" dirty="0"/>
              <a:t>(x – s) · n = 0</a:t>
            </a:r>
          </a:p>
          <a:p>
            <a:pPr lvl="1"/>
            <a:r>
              <a:rPr lang="en-US" dirty="0"/>
              <a:t>Where s is any point on the plane, such as one of the vertices</a:t>
            </a:r>
          </a:p>
          <a:p>
            <a:pPr lvl="1"/>
            <a:r>
              <a:rPr lang="en-US" dirty="0"/>
              <a:t>n is the normal of the plane</a:t>
            </a:r>
          </a:p>
          <a:p>
            <a:pPr lvl="0"/>
            <a:r>
              <a:rPr lang="en-US" dirty="0"/>
              <a:t>And x = p + t*d</a:t>
            </a:r>
          </a:p>
          <a:p>
            <a:pPr lvl="0"/>
            <a:r>
              <a:rPr lang="en-US" dirty="0"/>
              <a:t>Solve for t</a:t>
            </a:r>
          </a:p>
          <a:p>
            <a:pPr marL="457200" indent="-457200">
              <a:buNone/>
            </a:pPr>
            <a:r>
              <a:rPr lang="en-US" dirty="0"/>
              <a:t>	(p + t*d - s) · n = 0</a:t>
            </a:r>
          </a:p>
          <a:p>
            <a:pPr marL="457200" indent="-457200">
              <a:buNone/>
            </a:pPr>
            <a:r>
              <a:rPr lang="en-US" dirty="0"/>
              <a:t>	t = ((s - p) </a:t>
            </a:r>
            <a:r>
              <a:rPr lang="en-US" sz="3200" dirty="0"/>
              <a:t>· n) / (d · n)</a:t>
            </a:r>
            <a:endParaRPr lang="en-US" sz="3100" dirty="0"/>
          </a:p>
          <a:p>
            <a:pPr marL="457086" lvl="1" indent="0">
              <a:buNone/>
            </a:pPr>
            <a:endParaRPr lang="en-US" dirty="0"/>
          </a:p>
        </p:txBody>
      </p:sp>
      <p:cxnSp>
        <p:nvCxnSpPr>
          <p:cNvPr id="4" name="Shape 540"/>
          <p:cNvCxnSpPr/>
          <p:nvPr/>
        </p:nvCxnSpPr>
        <p:spPr>
          <a:xfrm>
            <a:off x="5730199" y="2678946"/>
            <a:ext cx="2469000" cy="1005899"/>
          </a:xfrm>
          <a:prstGeom prst="straightConnector1">
            <a:avLst/>
          </a:prstGeom>
          <a:noFill/>
          <a:ln w="19050" cap="flat">
            <a:solidFill>
              <a:schemeClr val="dk1"/>
            </a:solidFill>
            <a:prstDash val="solid"/>
            <a:round/>
            <a:headEnd type="none" w="lg" len="lg"/>
            <a:tailEnd type="triangle" w="lg" len="lg"/>
          </a:ln>
        </p:spPr>
      </p:cxnSp>
      <p:sp>
        <p:nvSpPr>
          <p:cNvPr id="5" name="Shape 541"/>
          <p:cNvSpPr/>
          <p:nvPr/>
        </p:nvSpPr>
        <p:spPr>
          <a:xfrm>
            <a:off x="5638759" y="2571750"/>
            <a:ext cx="2560320" cy="1188720"/>
          </a:xfrm>
          <a:custGeom>
            <a:avLst/>
            <a:gdLst/>
            <a:ahLst/>
            <a:cxnLst/>
            <a:rect l="0" t="0" r="0" b="0"/>
            <a:pathLst>
              <a:path w="85344" h="39624" extrusionOk="0">
                <a:moveTo>
                  <a:pt x="0" y="15240"/>
                </a:moveTo>
                <a:lnTo>
                  <a:pt x="33528" y="39624"/>
                </a:lnTo>
                <a:lnTo>
                  <a:pt x="85344" y="0"/>
                </a:lnTo>
                <a:close/>
              </a:path>
            </a:pathLst>
          </a:custGeom>
          <a:solidFill>
            <a:srgbClr val="CCCCCC"/>
          </a:solidFill>
          <a:ln w="19050" cap="flat">
            <a:solidFill>
              <a:schemeClr val="dk1"/>
            </a:solidFill>
            <a:prstDash val="solid"/>
            <a:round/>
            <a:headEnd type="none" w="lg" len="lg"/>
            <a:tailEnd type="none" w="lg" len="lg"/>
          </a:ln>
        </p:spPr>
      </p:sp>
      <p:sp>
        <p:nvSpPr>
          <p:cNvPr id="24" name="Shape 549"/>
          <p:cNvSpPr/>
          <p:nvPr/>
        </p:nvSpPr>
        <p:spPr>
          <a:xfrm>
            <a:off x="5292049" y="2469396"/>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cxnSp>
        <p:nvCxnSpPr>
          <p:cNvPr id="26" name="Shape 553"/>
          <p:cNvCxnSpPr/>
          <p:nvPr/>
        </p:nvCxnSpPr>
        <p:spPr>
          <a:xfrm>
            <a:off x="5327820" y="2513495"/>
            <a:ext cx="1197855" cy="489482"/>
          </a:xfrm>
          <a:prstGeom prst="straightConnector1">
            <a:avLst/>
          </a:prstGeom>
          <a:noFill/>
          <a:ln w="19050" cap="flat">
            <a:solidFill>
              <a:schemeClr val="dk1"/>
            </a:solidFill>
            <a:prstDash val="solid"/>
            <a:round/>
            <a:headEnd type="none" w="lg" len="lg"/>
            <a:tailEnd type="none" w="lg" len="lg"/>
          </a:ln>
        </p:spPr>
      </p:cxnSp>
      <p:sp>
        <p:nvSpPr>
          <p:cNvPr id="34" name="Shape 618"/>
          <p:cNvSpPr/>
          <p:nvPr/>
        </p:nvSpPr>
        <p:spPr>
          <a:xfrm>
            <a:off x="6588441" y="3710416"/>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spAutoFit/>
          </a:bodyPr>
          <a:lstStyle/>
          <a:p>
            <a:endParaRPr/>
          </a:p>
        </p:txBody>
      </p:sp>
      <mc:AlternateContent xmlns:mc="http://schemas.openxmlformats.org/markup-compatibility/2006" xmlns:a14="http://schemas.microsoft.com/office/drawing/2010/main">
        <mc:Choice Requires="a14">
          <p:sp>
            <p:nvSpPr>
              <p:cNvPr id="35" name="Shape 620"/>
              <p:cNvSpPr txBox="1"/>
              <p:nvPr/>
            </p:nvSpPr>
            <p:spPr>
              <a:xfrm>
                <a:off x="6679881" y="3651078"/>
                <a:ext cx="365699" cy="461635"/>
              </a:xfrm>
              <a:prstGeom prst="rect">
                <a:avLst/>
              </a:prstGeom>
            </p:spPr>
            <p:txBody>
              <a:bodyPr lIns="91425" tIns="91425" rIns="91425" bIns="91425" anchor="ctr" anchorCtr="0">
                <a:spAutoFit/>
              </a:bodyPr>
              <a:lstStyle/>
              <a:p>
                <a:pPr lvl="0" algn="ctr" rtl="0">
                  <a:buNone/>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a:rPr>
                        <m:t>𝑠</m:t>
                      </m:r>
                    </m:oMath>
                  </m:oMathPara>
                </a14:m>
                <a:endParaRPr lang="en-US" dirty="0">
                  <a:solidFill>
                    <a:schemeClr val="bg1"/>
                  </a:solidFill>
                </a:endParaRPr>
              </a:p>
            </p:txBody>
          </p:sp>
        </mc:Choice>
        <mc:Fallback xmlns="">
          <p:sp>
            <p:nvSpPr>
              <p:cNvPr id="35" name="Shape 620"/>
              <p:cNvSpPr txBox="1">
                <a:spLocks noRot="1" noChangeAspect="1" noMove="1" noResize="1" noEditPoints="1" noAdjustHandles="1" noChangeArrowheads="1" noChangeShapeType="1" noTextEdit="1"/>
              </p:cNvSpPr>
              <p:nvPr/>
            </p:nvSpPr>
            <p:spPr>
              <a:xfrm>
                <a:off x="6679881" y="3651078"/>
                <a:ext cx="365699" cy="461635"/>
              </a:xfrm>
              <a:prstGeom prst="rect">
                <a:avLst/>
              </a:prstGeom>
              <a:blipFill>
                <a:blip r:embed="rId3"/>
                <a:stretch>
                  <a:fillRect/>
                </a:stretch>
              </a:blipFill>
            </p:spPr>
            <p:txBody>
              <a:bodyPr/>
              <a:lstStyle/>
              <a:p>
                <a:r>
                  <a:rPr lang="en-US">
                    <a:noFill/>
                  </a:rPr>
                  <a:t> </a:t>
                </a:r>
              </a:p>
            </p:txBody>
          </p:sp>
        </mc:Fallback>
      </mc:AlternateContent>
      <p:sp>
        <p:nvSpPr>
          <p:cNvPr id="36" name="Shape 625"/>
          <p:cNvSpPr/>
          <p:nvPr/>
        </p:nvSpPr>
        <p:spPr>
          <a:xfrm>
            <a:off x="6512613" y="2969440"/>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spAutoFit/>
          </a:bodyPr>
          <a:lstStyle/>
          <a:p>
            <a:endParaRPr/>
          </a:p>
        </p:txBody>
      </p:sp>
      <mc:AlternateContent xmlns:mc="http://schemas.openxmlformats.org/markup-compatibility/2006" xmlns:a14="http://schemas.microsoft.com/office/drawing/2010/main">
        <mc:Choice Requires="a14">
          <p:sp>
            <p:nvSpPr>
              <p:cNvPr id="16" name="Shape 558"/>
              <p:cNvSpPr txBox="1"/>
              <p:nvPr/>
            </p:nvSpPr>
            <p:spPr>
              <a:xfrm>
                <a:off x="7180842" y="3499445"/>
                <a:ext cx="724966" cy="370799"/>
              </a:xfrm>
              <a:prstGeom prst="rect">
                <a:avLst/>
              </a:prstGeom>
              <a:noFill/>
            </p:spPr>
            <p:txBody>
              <a:bodyPr lIns="91425" tIns="91425" rIns="91425" bIns="91425" anchor="t" anchorCtr="0">
                <a:noAutofit/>
              </a:bodyPr>
              <a:lstStyle/>
              <a:p>
                <a:pPr lvl="0" algn="ctr" rtl="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b="0" i="1" smtClean="0">
                              <a:solidFill>
                                <a:schemeClr val="bg1"/>
                              </a:solidFill>
                              <a:latin typeface="Cambria Math"/>
                            </a:rPr>
                            <m:t>𝑑</m:t>
                          </m:r>
                        </m:e>
                      </m:acc>
                    </m:oMath>
                  </m:oMathPara>
                </a14:m>
                <a:endParaRPr lang="en-US" dirty="0">
                  <a:solidFill>
                    <a:schemeClr val="bg1"/>
                  </a:solidFill>
                </a:endParaRPr>
              </a:p>
            </p:txBody>
          </p:sp>
        </mc:Choice>
        <mc:Fallback xmlns="">
          <p:sp>
            <p:nvSpPr>
              <p:cNvPr id="16" name="Shape 558"/>
              <p:cNvSpPr txBox="1">
                <a:spLocks noRot="1" noChangeAspect="1" noMove="1" noResize="1" noEditPoints="1" noAdjustHandles="1" noChangeArrowheads="1" noChangeShapeType="1" noTextEdit="1"/>
              </p:cNvSpPr>
              <p:nvPr/>
            </p:nvSpPr>
            <p:spPr>
              <a:xfrm>
                <a:off x="7180842" y="3499445"/>
                <a:ext cx="724966" cy="370799"/>
              </a:xfrm>
              <a:prstGeom prst="rect">
                <a:avLst/>
              </a:prstGeom>
              <a:blipFill rotWithShape="1">
                <a:blip r:embed="rId5"/>
                <a:stretch>
                  <a:fillRect r="-1681"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Shape 557"/>
              <p:cNvSpPr txBox="1"/>
              <p:nvPr/>
            </p:nvSpPr>
            <p:spPr>
              <a:xfrm>
                <a:off x="4921258" y="2506817"/>
                <a:ext cx="874112" cy="370799"/>
              </a:xfrm>
              <a:prstGeom prst="rect">
                <a:avLst/>
              </a:prstGeom>
              <a:noFill/>
            </p:spPr>
            <p:txBody>
              <a:bodyPr lIns="91425" tIns="91425" rIns="91425" bIns="91425" anchor="t" anchorCtr="0">
                <a:noAutofit/>
              </a:bodyPr>
              <a:lstStyle/>
              <a:p>
                <a:pPr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𝑝</m:t>
                      </m:r>
                    </m:oMath>
                  </m:oMathPara>
                </a14:m>
                <a:endParaRPr lang="en-US" dirty="0">
                  <a:solidFill>
                    <a:schemeClr val="bg1"/>
                  </a:solidFill>
                </a:endParaRPr>
              </a:p>
            </p:txBody>
          </p:sp>
        </mc:Choice>
        <mc:Fallback xmlns="">
          <p:sp>
            <p:nvSpPr>
              <p:cNvPr id="17" name="Shape 557"/>
              <p:cNvSpPr txBox="1">
                <a:spLocks noRot="1" noChangeAspect="1" noMove="1" noResize="1" noEditPoints="1" noAdjustHandles="1" noChangeArrowheads="1" noChangeShapeType="1" noTextEdit="1"/>
              </p:cNvSpPr>
              <p:nvPr/>
            </p:nvSpPr>
            <p:spPr>
              <a:xfrm>
                <a:off x="4921258" y="2506817"/>
                <a:ext cx="874112" cy="370799"/>
              </a:xfrm>
              <a:prstGeom prst="rect">
                <a:avLst/>
              </a:prstGeom>
              <a:blipFill>
                <a:blip r:embed="rId6"/>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Shape 626"/>
              <p:cNvSpPr txBox="1"/>
              <p:nvPr/>
            </p:nvSpPr>
            <p:spPr>
              <a:xfrm>
                <a:off x="6352375" y="2997375"/>
                <a:ext cx="365699" cy="461635"/>
              </a:xfrm>
              <a:prstGeom prst="rect">
                <a:avLst/>
              </a:prstGeom>
            </p:spPr>
            <p:txBody>
              <a:bodyPr lIns="91425" tIns="91425" rIns="91425" bIns="91425" anchor="ctr" anchorCtr="0">
                <a:spAutoFit/>
              </a:bodyPr>
              <a:lstStyle/>
              <a:p>
                <a:pPr lvl="0" algn="ctr" rtl="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𝑥</m:t>
                      </m:r>
                    </m:oMath>
                  </m:oMathPara>
                </a14:m>
                <a:endParaRPr lang="en-US" dirty="0">
                  <a:solidFill>
                    <a:schemeClr val="bg1"/>
                  </a:solidFill>
                </a:endParaRPr>
              </a:p>
            </p:txBody>
          </p:sp>
        </mc:Choice>
        <mc:Fallback xmlns="">
          <p:sp>
            <p:nvSpPr>
              <p:cNvPr id="18" name="Shape 626"/>
              <p:cNvSpPr txBox="1">
                <a:spLocks noRot="1" noChangeAspect="1" noMove="1" noResize="1" noEditPoints="1" noAdjustHandles="1" noChangeArrowheads="1" noChangeShapeType="1" noTextEdit="1"/>
              </p:cNvSpPr>
              <p:nvPr/>
            </p:nvSpPr>
            <p:spPr>
              <a:xfrm>
                <a:off x="6352375" y="2997375"/>
                <a:ext cx="365699" cy="46163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61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50068" y="2606120"/>
            <a:ext cx="8841532" cy="2404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Ray-triangle intersection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0"/>
                <a:ext cx="8229600" cy="1405969"/>
              </a:xfrm>
            </p:spPr>
            <p:txBody>
              <a:bodyPr>
                <a:normAutofit fontScale="62500" lnSpcReduction="20000"/>
              </a:bodyPr>
              <a:lstStyle/>
              <a:p>
                <a:pPr lvl="0"/>
                <a:r>
                  <a:rPr lang="en-US" dirty="0"/>
                  <a:t>So now we know the point P at which the ray intersects the plane of the triangle</a:t>
                </a:r>
              </a:p>
              <a:p>
                <a:pPr lvl="1"/>
                <a:r>
                  <a:rPr lang="en-US" sz="2700" dirty="0"/>
                  <a:t>But is that point inside the triangle or outside of it?</a:t>
                </a:r>
              </a:p>
              <a:p>
                <a:r>
                  <a:rPr lang="en-US" sz="3100" dirty="0"/>
                  <a:t>Point P (on plane) is inside triangle ABC </a:t>
                </a:r>
                <a:r>
                  <a:rPr lang="en-US" sz="3100" dirty="0" err="1"/>
                  <a:t>iff</a:t>
                </a:r>
                <a:r>
                  <a:rPr lang="en-US" sz="3100" dirty="0"/>
                  <a:t> P is on the left of all of the edges (assuming that edges are defined in counter-clockwise order i.e. </a:t>
                </a:r>
                <a14:m>
                  <m:oMath xmlns:m="http://schemas.openxmlformats.org/officeDocument/2006/math">
                    <m:acc>
                      <m:accPr>
                        <m:chr m:val="⃑"/>
                        <m:ctrlPr>
                          <a:rPr lang="en-US" sz="2800" i="1" dirty="0">
                            <a:latin typeface="Cambria Math" panose="02040503050406030204" pitchFamily="18" charset="0"/>
                          </a:rPr>
                        </m:ctrlPr>
                      </m:accPr>
                      <m:e>
                        <m:r>
                          <a:rPr lang="en-US" sz="2800" b="0" i="1" dirty="0" smtClean="0">
                            <a:latin typeface="Cambria Math" panose="02040503050406030204" pitchFamily="18" charset="0"/>
                          </a:rPr>
                          <m:t>𝐴𝐵</m:t>
                        </m:r>
                      </m:e>
                    </m:acc>
                    <m:r>
                      <a:rPr lang="en-US" sz="2800" b="0" i="1" dirty="0" smtClean="0">
                        <a:latin typeface="Cambria Math" panose="02040503050406030204" pitchFamily="18" charset="0"/>
                      </a:rPr>
                      <m:t>,</m:t>
                    </m:r>
                    <m:acc>
                      <m:accPr>
                        <m:chr m:val="⃑"/>
                        <m:ctrlPr>
                          <a:rPr lang="en-US" sz="2800" i="1" dirty="0">
                            <a:latin typeface="Cambria Math" panose="02040503050406030204" pitchFamily="18" charset="0"/>
                          </a:rPr>
                        </m:ctrlPr>
                      </m:accPr>
                      <m:e>
                        <m:r>
                          <a:rPr lang="en-US" sz="2800" b="0" i="1" dirty="0" smtClean="0">
                            <a:latin typeface="Cambria Math" panose="02040503050406030204" pitchFamily="18" charset="0"/>
                          </a:rPr>
                          <m:t>𝐵𝐶</m:t>
                        </m:r>
                      </m:e>
                    </m:acc>
                    <m:r>
                      <a:rPr lang="en-US" sz="2800" b="0" i="1" dirty="0" smtClean="0">
                        <a:latin typeface="Cambria Math" panose="02040503050406030204" pitchFamily="18" charset="0"/>
                      </a:rPr>
                      <m:t>,</m:t>
                    </m:r>
                    <m:acc>
                      <m:accPr>
                        <m:chr m:val="⃑"/>
                        <m:ctrlPr>
                          <a:rPr lang="en-US" sz="2800" i="1" dirty="0">
                            <a:latin typeface="Cambria Math" panose="02040503050406030204" pitchFamily="18" charset="0"/>
                          </a:rPr>
                        </m:ctrlPr>
                      </m:accPr>
                      <m:e>
                        <m:r>
                          <a:rPr lang="en-US" sz="2800" b="0" i="1" dirty="0" smtClean="0">
                            <a:latin typeface="Cambria Math" panose="02040503050406030204" pitchFamily="18" charset="0"/>
                          </a:rPr>
                          <m:t>𝐶𝐴</m:t>
                        </m:r>
                      </m:e>
                    </m:acc>
                  </m:oMath>
                </a14:m>
                <a:r>
                  <a:rPr lang="en-US" sz="31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229600" cy="1405969"/>
              </a:xfrm>
              <a:blipFill>
                <a:blip r:embed="rId3"/>
                <a:stretch>
                  <a:fillRect l="-667" t="-6494" b="-5195"/>
                </a:stretch>
              </a:blipFill>
            </p:spPr>
            <p:txBody>
              <a:bodyPr/>
              <a:lstStyle/>
              <a:p>
                <a:r>
                  <a:rPr lang="en-US">
                    <a:noFill/>
                  </a:rPr>
                  <a:t> </a:t>
                </a:r>
              </a:p>
            </p:txBody>
          </p:sp>
        </mc:Fallback>
      </mc:AlternateContent>
      <p:grpSp>
        <p:nvGrpSpPr>
          <p:cNvPr id="16" name="Group 15"/>
          <p:cNvGrpSpPr/>
          <p:nvPr/>
        </p:nvGrpSpPr>
        <p:grpSpPr>
          <a:xfrm>
            <a:off x="150068" y="2629058"/>
            <a:ext cx="8841532" cy="2457292"/>
            <a:chOff x="30326" y="3582025"/>
            <a:chExt cx="8841532" cy="2457292"/>
          </a:xfrm>
        </p:grpSpPr>
        <p:grpSp>
          <p:nvGrpSpPr>
            <p:cNvPr id="17" name="Shape 633"/>
            <p:cNvGrpSpPr/>
            <p:nvPr/>
          </p:nvGrpSpPr>
          <p:grpSpPr>
            <a:xfrm>
              <a:off x="2005158" y="3582025"/>
              <a:ext cx="2437200" cy="2457292"/>
              <a:chOff x="1928958" y="4115425"/>
              <a:chExt cx="2437200" cy="2457292"/>
            </a:xfrm>
          </p:grpSpPr>
          <p:sp>
            <p:nvSpPr>
              <p:cNvPr id="46" name="Shape 634"/>
              <p:cNvSpPr/>
              <p:nvPr/>
            </p:nvSpPr>
            <p:spPr>
              <a:xfrm>
                <a:off x="2277175" y="4495800"/>
                <a:ext cx="1709775" cy="1672000"/>
              </a:xfrm>
              <a:custGeom>
                <a:avLst/>
                <a:gdLst/>
                <a:ahLst/>
                <a:cxnLst/>
                <a:rect l="0" t="0" r="0" b="0"/>
                <a:pathLst>
                  <a:path w="68391" h="66880" extrusionOk="0">
                    <a:moveTo>
                      <a:pt x="27583" y="0"/>
                    </a:moveTo>
                    <a:lnTo>
                      <a:pt x="0" y="60078"/>
                    </a:lnTo>
                    <a:lnTo>
                      <a:pt x="68391" y="66880"/>
                    </a:lnTo>
                    <a:close/>
                  </a:path>
                </a:pathLst>
              </a:custGeom>
              <a:solidFill>
                <a:srgbClr val="CCCCCC"/>
              </a:solidFill>
              <a:ln w="19050" cap="flat">
                <a:solidFill>
                  <a:srgbClr val="000000"/>
                </a:solidFill>
                <a:prstDash val="solid"/>
                <a:round/>
                <a:headEnd type="none" w="lg" len="lg"/>
                <a:tailEnd type="none" w="lg" len="lg"/>
              </a:ln>
            </p:spPr>
          </p:sp>
          <p:cxnSp>
            <p:nvCxnSpPr>
              <p:cNvPr id="47" name="Shape 635"/>
              <p:cNvCxnSpPr/>
              <p:nvPr/>
            </p:nvCxnSpPr>
            <p:spPr>
              <a:xfrm>
                <a:off x="2976203" y="4505250"/>
                <a:ext cx="18900" cy="972899"/>
              </a:xfrm>
              <a:prstGeom prst="straightConnector1">
                <a:avLst/>
              </a:prstGeom>
              <a:solidFill>
                <a:schemeClr val="lt2"/>
              </a:solidFill>
              <a:ln w="19050" cap="flat">
                <a:solidFill>
                  <a:srgbClr val="000000"/>
                </a:solidFill>
                <a:prstDash val="solid"/>
                <a:round/>
                <a:headEnd type="none" w="lg" len="lg"/>
                <a:tailEnd type="none" w="lg" len="lg"/>
              </a:ln>
            </p:spPr>
          </p:cxnSp>
          <p:cxnSp>
            <p:nvCxnSpPr>
              <p:cNvPr id="48" name="Shape 636"/>
              <p:cNvCxnSpPr/>
              <p:nvPr/>
            </p:nvCxnSpPr>
            <p:spPr>
              <a:xfrm rot="10800000">
                <a:off x="3014050" y="5478099"/>
                <a:ext cx="972899" cy="689700"/>
              </a:xfrm>
              <a:prstGeom prst="straightConnector1">
                <a:avLst/>
              </a:prstGeom>
              <a:solidFill>
                <a:schemeClr val="lt2"/>
              </a:solidFill>
              <a:ln w="19050" cap="flat">
                <a:solidFill>
                  <a:srgbClr val="000000"/>
                </a:solidFill>
                <a:prstDash val="solid"/>
                <a:round/>
                <a:headEnd type="none" w="lg" len="lg"/>
                <a:tailEnd type="none" w="lg" len="lg"/>
              </a:ln>
            </p:spPr>
          </p:cxnSp>
          <p:cxnSp>
            <p:nvCxnSpPr>
              <p:cNvPr id="49" name="Shape 637"/>
              <p:cNvCxnSpPr>
                <a:stCxn id="50" idx="7"/>
              </p:cNvCxnSpPr>
              <p:nvPr/>
            </p:nvCxnSpPr>
            <p:spPr>
              <a:xfrm flipH="1">
                <a:off x="2277204" y="5438525"/>
                <a:ext cx="742500" cy="559199"/>
              </a:xfrm>
              <a:prstGeom prst="straightConnector1">
                <a:avLst/>
              </a:prstGeom>
              <a:solidFill>
                <a:schemeClr val="lt2"/>
              </a:solidFill>
              <a:ln w="19050" cap="flat">
                <a:solidFill>
                  <a:srgbClr val="000000"/>
                </a:solidFill>
                <a:prstDash val="solid"/>
                <a:round/>
                <a:headEnd type="none" w="lg" len="lg"/>
                <a:tailEnd type="none" w="lg" len="lg"/>
              </a:ln>
            </p:spPr>
          </p:cxnSp>
          <p:sp>
            <p:nvSpPr>
              <p:cNvPr id="50" name="Shape 638"/>
              <p:cNvSpPr/>
              <p:nvPr/>
            </p:nvSpPr>
            <p:spPr>
              <a:xfrm>
                <a:off x="2939043" y="5424686"/>
                <a:ext cx="94500" cy="94500"/>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51" name="Shape 639"/>
              <p:cNvSpPr/>
              <p:nvPr/>
            </p:nvSpPr>
            <p:spPr>
              <a:xfrm>
                <a:off x="3939089" y="6119932"/>
                <a:ext cx="94500" cy="94500"/>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52" name="Shape 640"/>
              <p:cNvSpPr/>
              <p:nvPr/>
            </p:nvSpPr>
            <p:spPr>
              <a:xfrm>
                <a:off x="2224275" y="5939193"/>
                <a:ext cx="94500" cy="94500"/>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53" name="Shape 641"/>
              <p:cNvSpPr/>
              <p:nvPr/>
            </p:nvSpPr>
            <p:spPr>
              <a:xfrm>
                <a:off x="2919521" y="4452978"/>
                <a:ext cx="94500" cy="94500"/>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54" name="Shape 642"/>
              <p:cNvSpPr txBox="1"/>
              <p:nvPr/>
            </p:nvSpPr>
            <p:spPr>
              <a:xfrm>
                <a:off x="2814389" y="4115425"/>
                <a:ext cx="379799" cy="457200"/>
              </a:xfrm>
              <a:prstGeom prst="rect">
                <a:avLst/>
              </a:prstGeom>
              <a:noFill/>
            </p:spPr>
            <p:txBody>
              <a:bodyPr lIns="91425" tIns="91425" rIns="91425" bIns="91425" anchor="t" anchorCtr="0">
                <a:noAutofit/>
              </a:bodyPr>
              <a:lstStyle/>
              <a:p>
                <a:pPr>
                  <a:buNone/>
                </a:pPr>
                <a:r>
                  <a:rPr lang="en-US" dirty="0"/>
                  <a:t>A</a:t>
                </a:r>
              </a:p>
            </p:txBody>
          </p:sp>
          <p:sp>
            <p:nvSpPr>
              <p:cNvPr id="55" name="Shape 643"/>
              <p:cNvSpPr txBox="1"/>
              <p:nvPr/>
            </p:nvSpPr>
            <p:spPr>
              <a:xfrm>
                <a:off x="2861621" y="5468132"/>
                <a:ext cx="379799" cy="457200"/>
              </a:xfrm>
              <a:prstGeom prst="rect">
                <a:avLst/>
              </a:prstGeom>
              <a:noFill/>
            </p:spPr>
            <p:txBody>
              <a:bodyPr lIns="91425" tIns="91425" rIns="91425" bIns="91425" anchor="t" anchorCtr="0">
                <a:noAutofit/>
              </a:bodyPr>
              <a:lstStyle/>
              <a:p>
                <a:pPr lvl="0" rtl="0">
                  <a:buNone/>
                </a:pPr>
                <a:r>
                  <a:rPr lang="en-US" dirty="0"/>
                  <a:t>P</a:t>
                </a:r>
              </a:p>
            </p:txBody>
          </p:sp>
          <p:sp>
            <p:nvSpPr>
              <p:cNvPr id="56" name="Shape 644"/>
              <p:cNvSpPr txBox="1"/>
              <p:nvPr/>
            </p:nvSpPr>
            <p:spPr>
              <a:xfrm>
                <a:off x="3986358" y="6115517"/>
                <a:ext cx="379799" cy="457200"/>
              </a:xfrm>
              <a:prstGeom prst="rect">
                <a:avLst/>
              </a:prstGeom>
              <a:noFill/>
            </p:spPr>
            <p:txBody>
              <a:bodyPr lIns="91425" tIns="91425" rIns="91425" bIns="91425" anchor="t" anchorCtr="0">
                <a:noAutofit/>
              </a:bodyPr>
              <a:lstStyle/>
              <a:p>
                <a:pPr lvl="0" rtl="0">
                  <a:buNone/>
                </a:pPr>
                <a:r>
                  <a:rPr lang="en-US" dirty="0"/>
                  <a:t>C</a:t>
                </a:r>
              </a:p>
            </p:txBody>
          </p:sp>
          <p:sp>
            <p:nvSpPr>
              <p:cNvPr id="57" name="Shape 645"/>
              <p:cNvSpPr txBox="1"/>
              <p:nvPr/>
            </p:nvSpPr>
            <p:spPr>
              <a:xfrm>
                <a:off x="1928958" y="5963117"/>
                <a:ext cx="379799" cy="457200"/>
              </a:xfrm>
              <a:prstGeom prst="rect">
                <a:avLst/>
              </a:prstGeom>
              <a:noFill/>
            </p:spPr>
            <p:txBody>
              <a:bodyPr lIns="91425" tIns="91425" rIns="91425" bIns="91425" anchor="t" anchorCtr="0">
                <a:noAutofit/>
              </a:bodyPr>
              <a:lstStyle/>
              <a:p>
                <a:pPr lvl="0" rtl="0">
                  <a:buNone/>
                </a:pPr>
                <a:r>
                  <a:rPr lang="en-US" dirty="0"/>
                  <a:t>B</a:t>
                </a:r>
              </a:p>
            </p:txBody>
          </p:sp>
          <p:sp>
            <p:nvSpPr>
              <p:cNvPr id="58" name="Shape 646"/>
              <p:cNvSpPr/>
              <p:nvPr/>
            </p:nvSpPr>
            <p:spPr>
              <a:xfrm>
                <a:off x="2569897" y="4944304"/>
                <a:ext cx="347650" cy="676300"/>
              </a:xfrm>
              <a:custGeom>
                <a:avLst/>
                <a:gdLst/>
                <a:ahLst/>
                <a:cxnLst/>
                <a:rect l="0" t="0" r="0" b="0"/>
                <a:pathLst>
                  <a:path w="13906" h="27052" extrusionOk="0">
                    <a:moveTo>
                      <a:pt x="12902" y="16822"/>
                    </a:moveTo>
                    <a:cubicBezTo>
                      <a:pt x="12902" y="14051"/>
                      <a:pt x="15043" y="-1377"/>
                      <a:pt x="12902" y="197"/>
                    </a:cubicBezTo>
                    <a:cubicBezTo>
                      <a:pt x="10760" y="1771"/>
                      <a:pt x="495" y="22994"/>
                      <a:pt x="55" y="26269"/>
                    </a:cubicBezTo>
                    <a:cubicBezTo>
                      <a:pt x="-385" y="29543"/>
                      <a:pt x="8556" y="20915"/>
                      <a:pt x="10257" y="19845"/>
                    </a:cubicBezTo>
                  </a:path>
                </a:pathLst>
              </a:custGeom>
              <a:noFill/>
              <a:ln w="9525" cap="flat">
                <a:solidFill>
                  <a:schemeClr val="dk2"/>
                </a:solidFill>
                <a:prstDash val="solid"/>
                <a:round/>
                <a:headEnd type="none" w="lg" len="lg"/>
                <a:tailEnd type="triangle" w="lg" len="lg"/>
              </a:ln>
            </p:spPr>
          </p:sp>
          <p:sp>
            <p:nvSpPr>
              <p:cNvPr id="59" name="Shape 647"/>
              <p:cNvSpPr/>
              <p:nvPr/>
            </p:nvSpPr>
            <p:spPr>
              <a:xfrm>
                <a:off x="2560575" y="5695475"/>
                <a:ext cx="943700" cy="310150"/>
              </a:xfrm>
              <a:custGeom>
                <a:avLst/>
                <a:gdLst/>
                <a:ahLst/>
                <a:cxnLst/>
                <a:rect l="0" t="0" r="0" b="0"/>
                <a:pathLst>
                  <a:path w="37748" h="12406" extrusionOk="0">
                    <a:moveTo>
                      <a:pt x="12141" y="0"/>
                    </a:moveTo>
                    <a:cubicBezTo>
                      <a:pt x="10251" y="1385"/>
                      <a:pt x="-3350" y="6297"/>
                      <a:pt x="806" y="8313"/>
                    </a:cubicBezTo>
                    <a:cubicBezTo>
                      <a:pt x="4962" y="10328"/>
                      <a:pt x="33238" y="13224"/>
                      <a:pt x="37080" y="12091"/>
                    </a:cubicBezTo>
                    <a:cubicBezTo>
                      <a:pt x="40921" y="10957"/>
                      <a:pt x="26059" y="3275"/>
                      <a:pt x="23855" y="1512"/>
                    </a:cubicBezTo>
                  </a:path>
                </a:pathLst>
              </a:custGeom>
              <a:noFill/>
              <a:ln w="9525" cap="flat">
                <a:solidFill>
                  <a:schemeClr val="dk2"/>
                </a:solidFill>
                <a:prstDash val="solid"/>
                <a:round/>
                <a:headEnd type="none" w="lg" len="lg"/>
                <a:tailEnd type="triangle" w="lg" len="lg"/>
              </a:ln>
            </p:spPr>
          </p:sp>
          <p:sp>
            <p:nvSpPr>
              <p:cNvPr id="60" name="Shape 648"/>
              <p:cNvSpPr/>
              <p:nvPr/>
            </p:nvSpPr>
            <p:spPr>
              <a:xfrm>
                <a:off x="3080238" y="4919525"/>
                <a:ext cx="503950" cy="849975"/>
              </a:xfrm>
              <a:custGeom>
                <a:avLst/>
                <a:gdLst/>
                <a:ahLst/>
                <a:cxnLst/>
                <a:rect l="0" t="0" r="0" b="0"/>
                <a:pathLst>
                  <a:path w="20158" h="33999" extrusionOk="0">
                    <a:moveTo>
                      <a:pt x="5713" y="22725"/>
                    </a:moveTo>
                    <a:cubicBezTo>
                      <a:pt x="8106" y="24488"/>
                      <a:pt x="20763" y="37020"/>
                      <a:pt x="20071" y="33305"/>
                    </a:cubicBezTo>
                    <a:cubicBezTo>
                      <a:pt x="19378" y="29589"/>
                      <a:pt x="4704" y="3328"/>
                      <a:pt x="1556" y="432"/>
                    </a:cubicBezTo>
                    <a:cubicBezTo>
                      <a:pt x="-1592" y="-2464"/>
                      <a:pt x="1241" y="13342"/>
                      <a:pt x="1179" y="15924"/>
                    </a:cubicBezTo>
                  </a:path>
                </a:pathLst>
              </a:custGeom>
              <a:noFill/>
              <a:ln w="9525" cap="flat">
                <a:solidFill>
                  <a:schemeClr val="dk2"/>
                </a:solidFill>
                <a:prstDash val="solid"/>
                <a:round/>
                <a:headEnd type="none" w="lg" len="lg"/>
                <a:tailEnd type="triangle" w="lg" len="lg"/>
              </a:ln>
            </p:spPr>
          </p:sp>
        </p:grpSp>
        <p:grpSp>
          <p:nvGrpSpPr>
            <p:cNvPr id="18" name="Shape 649"/>
            <p:cNvGrpSpPr/>
            <p:nvPr/>
          </p:nvGrpSpPr>
          <p:grpSpPr>
            <a:xfrm>
              <a:off x="4519758" y="3582025"/>
              <a:ext cx="2437199" cy="2457292"/>
              <a:chOff x="4748358" y="4115425"/>
              <a:chExt cx="2437199" cy="2457292"/>
            </a:xfrm>
          </p:grpSpPr>
          <p:sp>
            <p:nvSpPr>
              <p:cNvPr id="21" name="Shape 650"/>
              <p:cNvSpPr/>
              <p:nvPr/>
            </p:nvSpPr>
            <p:spPr>
              <a:xfrm>
                <a:off x="5096575" y="4495800"/>
                <a:ext cx="1709775" cy="1672000"/>
              </a:xfrm>
              <a:custGeom>
                <a:avLst/>
                <a:gdLst/>
                <a:ahLst/>
                <a:cxnLst/>
                <a:rect l="0" t="0" r="0" b="0"/>
                <a:pathLst>
                  <a:path w="68391" h="66880" extrusionOk="0">
                    <a:moveTo>
                      <a:pt x="27583" y="0"/>
                    </a:moveTo>
                    <a:lnTo>
                      <a:pt x="0" y="60078"/>
                    </a:lnTo>
                    <a:lnTo>
                      <a:pt x="68391" y="66880"/>
                    </a:lnTo>
                    <a:close/>
                  </a:path>
                </a:pathLst>
              </a:custGeom>
              <a:solidFill>
                <a:srgbClr val="CCCCCC"/>
              </a:solidFill>
              <a:ln w="19050" cap="flat">
                <a:solidFill>
                  <a:srgbClr val="000000"/>
                </a:solidFill>
                <a:prstDash val="solid"/>
                <a:round/>
                <a:headEnd type="none" w="lg" len="lg"/>
                <a:tailEnd type="none" w="lg" len="lg"/>
              </a:ln>
            </p:spPr>
          </p:sp>
          <p:cxnSp>
            <p:nvCxnSpPr>
              <p:cNvPr id="22" name="Shape 651"/>
              <p:cNvCxnSpPr>
                <a:endCxn id="30" idx="1"/>
              </p:cNvCxnSpPr>
              <p:nvPr/>
            </p:nvCxnSpPr>
            <p:spPr>
              <a:xfrm>
                <a:off x="5795536" y="4505386"/>
                <a:ext cx="957899" cy="600000"/>
              </a:xfrm>
              <a:prstGeom prst="straightConnector1">
                <a:avLst/>
              </a:prstGeom>
              <a:solidFill>
                <a:schemeClr val="lt2"/>
              </a:solidFill>
              <a:ln w="19050" cap="flat">
                <a:solidFill>
                  <a:srgbClr val="000000"/>
                </a:solidFill>
                <a:prstDash val="solid"/>
                <a:round/>
                <a:headEnd type="none" w="lg" len="lg"/>
                <a:tailEnd type="none" w="lg" len="lg"/>
              </a:ln>
            </p:spPr>
          </p:cxnSp>
          <p:cxnSp>
            <p:nvCxnSpPr>
              <p:cNvPr id="23" name="Shape 653"/>
              <p:cNvCxnSpPr/>
              <p:nvPr/>
            </p:nvCxnSpPr>
            <p:spPr>
              <a:xfrm rot="10800000">
                <a:off x="6795397" y="5153886"/>
                <a:ext cx="10799" cy="1013999"/>
              </a:xfrm>
              <a:prstGeom prst="straightConnector1">
                <a:avLst/>
              </a:prstGeom>
              <a:solidFill>
                <a:schemeClr val="lt2"/>
              </a:solidFill>
              <a:ln w="19050" cap="flat">
                <a:solidFill>
                  <a:srgbClr val="000000"/>
                </a:solidFill>
                <a:prstDash val="solid"/>
                <a:round/>
                <a:headEnd type="none" w="lg" len="lg"/>
                <a:tailEnd type="none" w="lg" len="lg"/>
              </a:ln>
            </p:spPr>
          </p:cxnSp>
          <p:cxnSp>
            <p:nvCxnSpPr>
              <p:cNvPr id="29" name="Shape 654"/>
              <p:cNvCxnSpPr/>
              <p:nvPr/>
            </p:nvCxnSpPr>
            <p:spPr>
              <a:xfrm flipH="1">
                <a:off x="5109836" y="5133843"/>
                <a:ext cx="1691399" cy="852600"/>
              </a:xfrm>
              <a:prstGeom prst="straightConnector1">
                <a:avLst/>
              </a:prstGeom>
              <a:solidFill>
                <a:schemeClr val="lt2"/>
              </a:solidFill>
              <a:ln w="19050" cap="flat">
                <a:solidFill>
                  <a:srgbClr val="000000"/>
                </a:solidFill>
                <a:prstDash val="solid"/>
                <a:round/>
                <a:headEnd type="none" w="lg" len="lg"/>
                <a:tailEnd type="none" w="lg" len="lg"/>
              </a:ln>
            </p:spPr>
          </p:cxnSp>
          <p:sp>
            <p:nvSpPr>
              <p:cNvPr id="30" name="Shape 652"/>
              <p:cNvSpPr/>
              <p:nvPr/>
            </p:nvSpPr>
            <p:spPr>
              <a:xfrm>
                <a:off x="6739596" y="5091547"/>
                <a:ext cx="94500" cy="94500"/>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31" name="Shape 655"/>
              <p:cNvSpPr/>
              <p:nvPr/>
            </p:nvSpPr>
            <p:spPr>
              <a:xfrm>
                <a:off x="6758489" y="6119932"/>
                <a:ext cx="94500" cy="94500"/>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32" name="Shape 656"/>
              <p:cNvSpPr/>
              <p:nvPr/>
            </p:nvSpPr>
            <p:spPr>
              <a:xfrm>
                <a:off x="5043675" y="5939193"/>
                <a:ext cx="94500" cy="94500"/>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33" name="Shape 657"/>
              <p:cNvSpPr/>
              <p:nvPr/>
            </p:nvSpPr>
            <p:spPr>
              <a:xfrm>
                <a:off x="5738921" y="4452978"/>
                <a:ext cx="94500" cy="94500"/>
              </a:xfrm>
              <a:prstGeom prst="ellipse">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39" name="Shape 658"/>
              <p:cNvSpPr txBox="1"/>
              <p:nvPr/>
            </p:nvSpPr>
            <p:spPr>
              <a:xfrm>
                <a:off x="5633789" y="4115425"/>
                <a:ext cx="379799" cy="457200"/>
              </a:xfrm>
              <a:prstGeom prst="rect">
                <a:avLst/>
              </a:prstGeom>
              <a:noFill/>
            </p:spPr>
            <p:txBody>
              <a:bodyPr lIns="91425" tIns="91425" rIns="91425" bIns="91425" anchor="t" anchorCtr="0">
                <a:noAutofit/>
              </a:bodyPr>
              <a:lstStyle/>
              <a:p>
                <a:pPr lvl="0" rtl="0">
                  <a:buNone/>
                </a:pPr>
                <a:r>
                  <a:rPr lang="en-US" dirty="0"/>
                  <a:t>A</a:t>
                </a:r>
              </a:p>
            </p:txBody>
          </p:sp>
          <p:sp>
            <p:nvSpPr>
              <p:cNvPr id="40" name="Shape 659"/>
              <p:cNvSpPr txBox="1"/>
              <p:nvPr/>
            </p:nvSpPr>
            <p:spPr>
              <a:xfrm>
                <a:off x="6805128" y="4900732"/>
                <a:ext cx="379799" cy="457200"/>
              </a:xfrm>
              <a:prstGeom prst="rect">
                <a:avLst/>
              </a:prstGeom>
              <a:noFill/>
            </p:spPr>
            <p:txBody>
              <a:bodyPr lIns="91425" tIns="91425" rIns="91425" bIns="91425" anchor="t" anchorCtr="0">
                <a:noAutofit/>
              </a:bodyPr>
              <a:lstStyle/>
              <a:p>
                <a:pPr lvl="0" rtl="0">
                  <a:buNone/>
                </a:pPr>
                <a:r>
                  <a:rPr lang="en-US" dirty="0"/>
                  <a:t>P</a:t>
                </a:r>
              </a:p>
            </p:txBody>
          </p:sp>
          <p:sp>
            <p:nvSpPr>
              <p:cNvPr id="41" name="Shape 660"/>
              <p:cNvSpPr txBox="1"/>
              <p:nvPr/>
            </p:nvSpPr>
            <p:spPr>
              <a:xfrm>
                <a:off x="6805758" y="6115517"/>
                <a:ext cx="379799" cy="457200"/>
              </a:xfrm>
              <a:prstGeom prst="rect">
                <a:avLst/>
              </a:prstGeom>
              <a:noFill/>
            </p:spPr>
            <p:txBody>
              <a:bodyPr lIns="91425" tIns="91425" rIns="91425" bIns="91425" anchor="t" anchorCtr="0">
                <a:noAutofit/>
              </a:bodyPr>
              <a:lstStyle/>
              <a:p>
                <a:pPr lvl="0" rtl="0">
                  <a:buNone/>
                </a:pPr>
                <a:r>
                  <a:rPr lang="en-US" dirty="0"/>
                  <a:t>C</a:t>
                </a:r>
              </a:p>
            </p:txBody>
          </p:sp>
          <p:sp>
            <p:nvSpPr>
              <p:cNvPr id="42" name="Shape 661"/>
              <p:cNvSpPr txBox="1"/>
              <p:nvPr/>
            </p:nvSpPr>
            <p:spPr>
              <a:xfrm>
                <a:off x="4748358" y="5963117"/>
                <a:ext cx="379799" cy="457200"/>
              </a:xfrm>
              <a:prstGeom prst="rect">
                <a:avLst/>
              </a:prstGeom>
              <a:noFill/>
            </p:spPr>
            <p:txBody>
              <a:bodyPr lIns="91425" tIns="91425" rIns="91425" bIns="91425" anchor="t" anchorCtr="0">
                <a:noAutofit/>
              </a:bodyPr>
              <a:lstStyle/>
              <a:p>
                <a:pPr lvl="0" rtl="0">
                  <a:buNone/>
                </a:pPr>
                <a:r>
                  <a:rPr lang="en-US" dirty="0"/>
                  <a:t>B</a:t>
                </a:r>
              </a:p>
            </p:txBody>
          </p:sp>
          <p:sp>
            <p:nvSpPr>
              <p:cNvPr id="43" name="Shape 662"/>
              <p:cNvSpPr/>
              <p:nvPr/>
            </p:nvSpPr>
            <p:spPr>
              <a:xfrm>
                <a:off x="5504942" y="5525450"/>
                <a:ext cx="1030750" cy="500200"/>
              </a:xfrm>
              <a:custGeom>
                <a:avLst/>
                <a:gdLst/>
                <a:ahLst/>
                <a:cxnLst/>
                <a:rect l="0" t="0" r="0" b="0"/>
                <a:pathLst>
                  <a:path w="41230" h="20008" extrusionOk="0">
                    <a:moveTo>
                      <a:pt x="31526" y="0"/>
                    </a:moveTo>
                    <a:cubicBezTo>
                      <a:pt x="26299" y="2645"/>
                      <a:pt x="-1157" y="12658"/>
                      <a:pt x="165" y="15870"/>
                    </a:cubicBezTo>
                    <a:cubicBezTo>
                      <a:pt x="1487" y="19081"/>
                      <a:pt x="33793" y="21159"/>
                      <a:pt x="39461" y="19270"/>
                    </a:cubicBezTo>
                    <a:cubicBezTo>
                      <a:pt x="45128" y="17380"/>
                      <a:pt x="35052" y="6990"/>
                      <a:pt x="34171" y="4534"/>
                    </a:cubicBezTo>
                  </a:path>
                </a:pathLst>
              </a:custGeom>
              <a:noFill/>
              <a:ln w="9525" cap="flat">
                <a:solidFill>
                  <a:schemeClr val="dk2"/>
                </a:solidFill>
                <a:prstDash val="solid"/>
                <a:round/>
                <a:headEnd type="none" w="lg" len="lg"/>
                <a:tailEnd type="triangle" w="lg" len="lg"/>
              </a:ln>
            </p:spPr>
          </p:sp>
          <p:sp>
            <p:nvSpPr>
              <p:cNvPr id="44" name="Shape 663"/>
              <p:cNvSpPr/>
              <p:nvPr/>
            </p:nvSpPr>
            <p:spPr>
              <a:xfrm>
                <a:off x="5398139" y="4769750"/>
                <a:ext cx="741725" cy="895975"/>
              </a:xfrm>
              <a:custGeom>
                <a:avLst/>
                <a:gdLst/>
                <a:ahLst/>
                <a:cxnLst/>
                <a:rect l="0" t="0" r="0" b="0"/>
                <a:pathLst>
                  <a:path w="29669" h="35839" extrusionOk="0">
                    <a:moveTo>
                      <a:pt x="15772" y="0"/>
                    </a:moveTo>
                    <a:cubicBezTo>
                      <a:pt x="13190" y="5856"/>
                      <a:pt x="-1924" y="31487"/>
                      <a:pt x="280" y="35140"/>
                    </a:cubicBezTo>
                    <a:cubicBezTo>
                      <a:pt x="2484" y="38792"/>
                      <a:pt x="25659" y="26890"/>
                      <a:pt x="28997" y="21915"/>
                    </a:cubicBezTo>
                    <a:cubicBezTo>
                      <a:pt x="32334" y="16940"/>
                      <a:pt x="21755" y="8060"/>
                      <a:pt x="20307" y="5290"/>
                    </a:cubicBezTo>
                  </a:path>
                </a:pathLst>
              </a:custGeom>
              <a:noFill/>
              <a:ln w="9525" cap="flat">
                <a:solidFill>
                  <a:schemeClr val="dk2"/>
                </a:solidFill>
                <a:prstDash val="solid"/>
                <a:round/>
                <a:headEnd type="none" w="lg" len="lg"/>
                <a:tailEnd type="triangle" w="lg" len="lg"/>
              </a:ln>
            </p:spPr>
          </p:sp>
          <p:sp>
            <p:nvSpPr>
              <p:cNvPr id="45" name="Shape 664"/>
              <p:cNvSpPr/>
              <p:nvPr/>
            </p:nvSpPr>
            <p:spPr>
              <a:xfrm>
                <a:off x="6130174" y="4852946"/>
                <a:ext cx="588600" cy="871525"/>
              </a:xfrm>
              <a:custGeom>
                <a:avLst/>
                <a:gdLst/>
                <a:ahLst/>
                <a:cxnLst/>
                <a:rect l="0" t="0" r="0" b="0"/>
                <a:pathLst>
                  <a:path w="23544" h="34861" extrusionOk="0">
                    <a:moveTo>
                      <a:pt x="23143" y="17831"/>
                    </a:moveTo>
                    <a:cubicBezTo>
                      <a:pt x="22828" y="20602"/>
                      <a:pt x="25094" y="37290"/>
                      <a:pt x="21253" y="34457"/>
                    </a:cubicBezTo>
                    <a:cubicBezTo>
                      <a:pt x="17411" y="31623"/>
                      <a:pt x="849" y="4795"/>
                      <a:pt x="94" y="828"/>
                    </a:cubicBezTo>
                    <a:cubicBezTo>
                      <a:pt x="-661" y="-3139"/>
                      <a:pt x="13948" y="9014"/>
                      <a:pt x="16719" y="10652"/>
                    </a:cubicBezTo>
                  </a:path>
                </a:pathLst>
              </a:custGeom>
              <a:noFill/>
              <a:ln w="9525" cap="flat">
                <a:solidFill>
                  <a:schemeClr val="dk2"/>
                </a:solidFill>
                <a:prstDash val="solid"/>
                <a:round/>
                <a:headEnd type="none" w="lg" len="lg"/>
                <a:tailEnd type="triangle" w="lg" len="lg"/>
              </a:ln>
            </p:spPr>
          </p:sp>
        </p:grpSp>
        <mc:AlternateContent xmlns:mc="http://schemas.openxmlformats.org/markup-compatibility/2006" xmlns:a14="http://schemas.microsoft.com/office/drawing/2010/main">
          <mc:Choice Requires="a14">
            <p:sp>
              <p:nvSpPr>
                <p:cNvPr id="19" name="Shape 665"/>
                <p:cNvSpPr txBox="1"/>
                <p:nvPr/>
              </p:nvSpPr>
              <p:spPr>
                <a:xfrm>
                  <a:off x="30326" y="4039225"/>
                  <a:ext cx="2399399" cy="825899"/>
                </a:xfrm>
                <a:prstGeom prst="rect">
                  <a:avLst/>
                </a:prstGeom>
                <a:noFill/>
              </p:spPr>
              <p:txBody>
                <a:bodyPr lIns="91425" tIns="91425" rIns="91425" bIns="91425" anchor="t" anchorCtr="0">
                  <a:noAutofit/>
                </a:bodyPr>
                <a:lstStyle/>
                <a:p>
                  <a:pPr lvl="0" algn="r"/>
                  <a:r>
                    <a:rPr lang="en-US" dirty="0"/>
                    <a:t>P is to the left of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𝐴𝐵</m:t>
                          </m:r>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𝐵𝐶</m:t>
                          </m:r>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𝐶𝐴</m:t>
                          </m:r>
                        </m:e>
                      </m:acc>
                    </m:oMath>
                  </a14:m>
                  <a:r>
                    <a:rPr lang="en-US" dirty="0"/>
                    <a:t> </a:t>
                  </a:r>
                </a:p>
              </p:txBody>
            </p:sp>
          </mc:Choice>
          <mc:Fallback xmlns="">
            <p:sp>
              <p:nvSpPr>
                <p:cNvPr id="19" name="Shape 665"/>
                <p:cNvSpPr txBox="1">
                  <a:spLocks noRot="1" noChangeAspect="1" noMove="1" noResize="1" noEditPoints="1" noAdjustHandles="1" noChangeArrowheads="1" noChangeShapeType="1" noTextEdit="1"/>
                </p:cNvSpPr>
                <p:nvPr/>
              </p:nvSpPr>
              <p:spPr>
                <a:xfrm>
                  <a:off x="30326" y="4039225"/>
                  <a:ext cx="2399399" cy="825899"/>
                </a:xfrm>
                <a:prstGeom prst="rect">
                  <a:avLst/>
                </a:prstGeom>
                <a:blipFill>
                  <a:blip r:embed="rId4"/>
                  <a:stretch>
                    <a:fillRect r="-4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Shape 666"/>
                <p:cNvSpPr txBox="1"/>
                <p:nvPr/>
              </p:nvSpPr>
              <p:spPr>
                <a:xfrm>
                  <a:off x="6956958" y="4039225"/>
                  <a:ext cx="1914900" cy="1849200"/>
                </a:xfrm>
                <a:prstGeom prst="rect">
                  <a:avLst/>
                </a:prstGeom>
                <a:noFill/>
              </p:spPr>
              <p:txBody>
                <a:bodyPr lIns="91425" tIns="91425" rIns="91425" bIns="91425" anchor="t" anchorCtr="0">
                  <a:noAutofit/>
                </a:bodyPr>
                <a:lstStyle/>
                <a:p>
                  <a:pPr lvl="0"/>
                  <a:r>
                    <a:rPr lang="en-US" dirty="0"/>
                    <a:t>P is to the right of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𝐶𝐴</m:t>
                          </m:r>
                        </m:e>
                      </m:acc>
                    </m:oMath>
                  </a14:m>
                  <a:endParaRPr lang="en-US" dirty="0"/>
                </a:p>
              </p:txBody>
            </p:sp>
          </mc:Choice>
          <mc:Fallback xmlns="">
            <p:sp>
              <p:nvSpPr>
                <p:cNvPr id="20" name="Shape 666"/>
                <p:cNvSpPr txBox="1">
                  <a:spLocks noRot="1" noChangeAspect="1" noMove="1" noResize="1" noEditPoints="1" noAdjustHandles="1" noChangeArrowheads="1" noChangeShapeType="1" noTextEdit="1"/>
                </p:cNvSpPr>
                <p:nvPr/>
              </p:nvSpPr>
              <p:spPr>
                <a:xfrm>
                  <a:off x="6956958" y="4039225"/>
                  <a:ext cx="1914900" cy="1849200"/>
                </a:xfrm>
                <a:prstGeom prst="rect">
                  <a:avLst/>
                </a:prstGeom>
                <a:blipFill>
                  <a:blip r:embed="rId5"/>
                  <a:stretch>
                    <a:fillRect l="-2866" r="-955"/>
                  </a:stretch>
                </a:blipFill>
              </p:spPr>
              <p:txBody>
                <a:bodyPr/>
                <a:lstStyle/>
                <a:p>
                  <a:r>
                    <a:rPr lang="en-US">
                      <a:noFill/>
                    </a:rPr>
                    <a:t> </a:t>
                  </a:r>
                </a:p>
              </p:txBody>
            </p:sp>
          </mc:Fallback>
        </mc:AlternateContent>
      </p:grpSp>
    </p:spTree>
    <p:extLst>
      <p:ext uri="{BB962C8B-B14F-4D97-AF65-F5344CB8AC3E}">
        <p14:creationId xmlns:p14="http://schemas.microsoft.com/office/powerpoint/2010/main" val="94673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Ray-triangle intersection</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57200" y="1200151"/>
                <a:ext cx="8229600" cy="3505199"/>
              </a:xfrm>
            </p:spPr>
            <p:txBody>
              <a:bodyPr>
                <a:normAutofit fontScale="92500" lnSpcReduction="20000"/>
              </a:bodyPr>
              <a:lstStyle/>
              <a:p>
                <a:r>
                  <a:rPr lang="en-US" dirty="0"/>
                  <a:t>A point </a:t>
                </a:r>
                <a14:m>
                  <m:oMath xmlns:m="http://schemas.openxmlformats.org/officeDocument/2006/math">
                    <m:r>
                      <a:rPr lang="en-US" b="0" i="1" smtClean="0">
                        <a:latin typeface="Cambria Math" panose="02040503050406030204" pitchFamily="18" charset="0"/>
                      </a:rPr>
                      <m:t>𝑃</m:t>
                    </m:r>
                  </m:oMath>
                </a14:m>
                <a:r>
                  <a:rPr lang="en-US" dirty="0"/>
                  <a:t> is to the left of edge </a:t>
                </a:r>
                <a14:m>
                  <m:oMath xmlns:m="http://schemas.openxmlformats.org/officeDocument/2006/math">
                    <m:r>
                      <a:rPr lang="en-US" b="0" i="1" smtClean="0">
                        <a:latin typeface="Cambria Math" panose="02040503050406030204" pitchFamily="18" charset="0"/>
                      </a:rPr>
                      <m:t>𝐴𝐵</m:t>
                    </m:r>
                  </m:oMath>
                </a14:m>
                <a:r>
                  <a:rPr lang="en-US" dirty="0"/>
                  <a:t> if the cross product </a:t>
                </a:r>
                <a14:m>
                  <m:oMath xmlns:m="http://schemas.openxmlformats.org/officeDocument/2006/math">
                    <m:r>
                      <a:rPr lang="en-US" b="0" i="1" smtClean="0">
                        <a:latin typeface="Cambria Math" panose="02040503050406030204" pitchFamily="18" charset="0"/>
                      </a:rPr>
                      <m:t>𝐴𝐵</m:t>
                    </m:r>
                    <m:r>
                      <a:rPr lang="en-US" i="1">
                        <a:latin typeface="Cambria Math"/>
                        <a:ea typeface="Cambria Math"/>
                      </a:rPr>
                      <m:t>×</m:t>
                    </m:r>
                    <m:r>
                      <a:rPr lang="en-US" b="0" i="1" smtClean="0">
                        <a:latin typeface="Cambria Math" panose="02040503050406030204" pitchFamily="18" charset="0"/>
                        <a:ea typeface="Cambria Math"/>
                      </a:rPr>
                      <m:t>𝐴𝑃</m:t>
                    </m:r>
                  </m:oMath>
                </a14:m>
                <a:r>
                  <a:rPr lang="en-US" dirty="0"/>
                  <a:t> is in the same direction as the triangle normal</a:t>
                </a:r>
              </a:p>
              <a:p>
                <a:pPr lvl="1"/>
                <a14:m>
                  <m:oMath xmlns:m="http://schemas.openxmlformats.org/officeDocument/2006/math">
                    <m:r>
                      <a:rPr lang="en-US" i="1">
                        <a:latin typeface="Cambria Math" panose="02040503050406030204" pitchFamily="18" charset="0"/>
                      </a:rPr>
                      <m:t>𝐵</m:t>
                    </m:r>
                    <m:r>
                      <a:rPr lang="en-US" b="0" i="1" smtClean="0">
                        <a:latin typeface="Cambria Math" panose="02040503050406030204" pitchFamily="18" charset="0"/>
                      </a:rPr>
                      <m:t>𝐶</m:t>
                    </m:r>
                    <m:r>
                      <a:rPr lang="en-US" i="1">
                        <a:latin typeface="Cambria Math"/>
                        <a:ea typeface="Cambria Math"/>
                      </a:rPr>
                      <m:t>×</m:t>
                    </m:r>
                    <m:r>
                      <a:rPr lang="en-US" b="0" i="1" smtClean="0">
                        <a:latin typeface="Cambria Math" panose="02040503050406030204" pitchFamily="18" charset="0"/>
                        <a:ea typeface="Cambria Math"/>
                      </a:rPr>
                      <m:t>𝐵</m:t>
                    </m:r>
                    <m:r>
                      <a:rPr lang="en-US" i="1">
                        <a:latin typeface="Cambria Math" panose="02040503050406030204" pitchFamily="18" charset="0"/>
                        <a:ea typeface="Cambria Math"/>
                      </a:rPr>
                      <m:t>𝑃</m:t>
                    </m:r>
                  </m:oMath>
                </a14:m>
                <a:r>
                  <a:rPr lang="en-US" dirty="0"/>
                  <a:t>, and </a:t>
                </a:r>
                <a14:m>
                  <m:oMath xmlns:m="http://schemas.openxmlformats.org/officeDocument/2006/math">
                    <m:r>
                      <m:rPr>
                        <m:sty m:val="p"/>
                      </m:rPr>
                      <a:rPr lang="en-US" b="0" i="0" smtClean="0">
                        <a:latin typeface="Cambria Math" panose="02040503050406030204" pitchFamily="18" charset="0"/>
                      </a:rPr>
                      <m:t>C</m:t>
                    </m:r>
                    <m:r>
                      <a:rPr lang="en-US" i="1" smtClean="0">
                        <a:latin typeface="Cambria Math" panose="02040503050406030204" pitchFamily="18" charset="0"/>
                      </a:rPr>
                      <m:t>𝐴</m:t>
                    </m:r>
                    <m:r>
                      <a:rPr lang="en-US" i="1">
                        <a:latin typeface="Cambria Math"/>
                        <a:ea typeface="Cambria Math"/>
                      </a:rPr>
                      <m:t>×</m:t>
                    </m:r>
                    <m:r>
                      <a:rPr lang="en-US" b="0" i="1" smtClean="0">
                        <a:latin typeface="Cambria Math" panose="02040503050406030204" pitchFamily="18" charset="0"/>
                        <a:ea typeface="Cambria Math"/>
                      </a:rPr>
                      <m:t>𝐶</m:t>
                    </m:r>
                    <m:r>
                      <a:rPr lang="en-US" i="1">
                        <a:latin typeface="Cambria Math" panose="02040503050406030204" pitchFamily="18" charset="0"/>
                        <a:ea typeface="Cambria Math"/>
                      </a:rPr>
                      <m:t>𝑃</m:t>
                    </m:r>
                  </m:oMath>
                </a14:m>
                <a:r>
                  <a:rPr lang="en-US" dirty="0"/>
                  <a:t> are the other cross products</a:t>
                </a:r>
              </a:p>
              <a:p>
                <a:r>
                  <a:rPr lang="en-US" dirty="0"/>
                  <a:t>Can calculate normal of a triangle with cross product of two of its edges</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a:rPr>
                        <m:t>𝑁</m:t>
                      </m:r>
                      <m:r>
                        <a:rPr lang="en-US" i="1">
                          <a:latin typeface="Cambria Math"/>
                        </a:rPr>
                        <m:t>=</m:t>
                      </m:r>
                      <m:d>
                        <m:dPr>
                          <m:ctrlPr>
                            <a:rPr lang="en-US" i="1">
                              <a:latin typeface="Cambria Math" panose="02040503050406030204" pitchFamily="18" charset="0"/>
                            </a:rPr>
                          </m:ctrlPr>
                        </m:dPr>
                        <m:e>
                          <m:r>
                            <a:rPr lang="en-US" i="1">
                              <a:latin typeface="Cambria Math"/>
                            </a:rPr>
                            <m:t>𝐵</m:t>
                          </m:r>
                          <m:r>
                            <a:rPr lang="en-US" i="1">
                              <a:latin typeface="Cambria Math"/>
                            </a:rPr>
                            <m:t>−</m:t>
                          </m:r>
                          <m:r>
                            <a:rPr lang="en-US" i="1">
                              <a:latin typeface="Cambria Math"/>
                            </a:rPr>
                            <m:t>𝐴</m:t>
                          </m:r>
                        </m:e>
                      </m:d>
                      <m:r>
                        <a:rPr lang="en-US" i="1">
                          <a:latin typeface="Cambria Math"/>
                          <a:ea typeface="Cambria Math"/>
                        </a:rPr>
                        <m:t>×</m:t>
                      </m:r>
                      <m:r>
                        <a:rPr lang="en-US" i="1">
                          <a:latin typeface="Cambria Math"/>
                        </a:rPr>
                        <m:t>(</m:t>
                      </m:r>
                      <m:r>
                        <a:rPr lang="en-US" i="1">
                          <a:latin typeface="Cambria Math"/>
                        </a:rPr>
                        <m:t>𝐶</m:t>
                      </m:r>
                      <m:r>
                        <a:rPr lang="en-US" i="1">
                          <a:latin typeface="Cambria Math"/>
                        </a:rPr>
                        <m:t>−</m:t>
                      </m:r>
                      <m:r>
                        <a:rPr lang="en-US" i="1">
                          <a:latin typeface="Cambria Math"/>
                        </a:rPr>
                        <m:t>𝐴</m:t>
                      </m:r>
                      <m:r>
                        <a:rPr lang="en-US" i="1">
                          <a:latin typeface="Cambria Math"/>
                        </a:rPr>
                        <m:t>)</m:t>
                      </m:r>
                    </m:oMath>
                  </m:oMathPara>
                </a14:m>
                <a:endParaRPr lang="en-US" dirty="0"/>
              </a:p>
              <a:p>
                <a:r>
                  <a:rPr lang="en-US" dirty="0"/>
                  <a:t>Now you can compare to see if two vectors are in the same direction by seeing if their dot product is positive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𝐴𝐵</m:t>
                      </m:r>
                      <m:r>
                        <a:rPr lang="en-US" i="1">
                          <a:latin typeface="Cambria Math"/>
                          <a:ea typeface="Cambria Math"/>
                        </a:rPr>
                        <m:t>×</m:t>
                      </m:r>
                      <m:r>
                        <a:rPr lang="en-US" i="1">
                          <a:latin typeface="Cambria Math" panose="02040503050406030204" pitchFamily="18" charset="0"/>
                          <a:ea typeface="Cambria Math"/>
                        </a:rPr>
                        <m:t>𝐴𝑃</m:t>
                      </m:r>
                      <m:r>
                        <a:rPr lang="en-US" b="0" i="1" smtClean="0">
                          <a:latin typeface="Cambria Math" panose="02040503050406030204" pitchFamily="18" charset="0"/>
                          <a:ea typeface="Cambria Math"/>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&gt;0</m:t>
                      </m:r>
                    </m:oMath>
                  </m:oMathPara>
                </a14:m>
                <a:endParaRPr lang="en-US" dirty="0"/>
              </a:p>
              <a:p>
                <a:pPr marL="0" indent="0">
                  <a:buNone/>
                </a:pPr>
                <a:endParaRPr lang="en-US" dirty="0"/>
              </a:p>
              <a:p>
                <a:pPr marL="457086"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57200" y="1200151"/>
                <a:ext cx="8229600" cy="3505199"/>
              </a:xfrm>
              <a:blipFill>
                <a:blip r:embed="rId3"/>
                <a:stretch>
                  <a:fillRect l="-1111" t="-3652"/>
                </a:stretch>
              </a:blipFill>
            </p:spPr>
            <p:txBody>
              <a:bodyPr/>
              <a:lstStyle/>
              <a:p>
                <a:r>
                  <a:rPr lang="en-US">
                    <a:noFill/>
                  </a:rPr>
                  <a:t> </a:t>
                </a:r>
              </a:p>
            </p:txBody>
          </p:sp>
        </mc:Fallback>
      </mc:AlternateContent>
    </p:spTree>
    <p:extLst>
      <p:ext uri="{BB962C8B-B14F-4D97-AF65-F5344CB8AC3E}">
        <p14:creationId xmlns:p14="http://schemas.microsoft.com/office/powerpoint/2010/main" val="2070811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idx="1"/>
          </p:nvPr>
        </p:nvSpPr>
        <p:spPr/>
        <p:txBody>
          <a:bodyPr/>
          <a:lstStyle/>
          <a:p>
            <a:r>
              <a:rPr lang="en-US" dirty="0"/>
              <a:t>Ellipsoid/Triangle Collisions</a:t>
            </a:r>
          </a:p>
        </p:txBody>
      </p:sp>
    </p:spTree>
    <p:extLst>
      <p:ext uri="{BB962C8B-B14F-4D97-AF65-F5344CB8AC3E}">
        <p14:creationId xmlns:p14="http://schemas.microsoft.com/office/powerpoint/2010/main" val="4211266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Ellipsoid Triangle Collisions</a:t>
            </a:r>
          </a:p>
        </p:txBody>
      </p:sp>
    </p:spTree>
    <p:extLst>
      <p:ext uri="{BB962C8B-B14F-4D97-AF65-F5344CB8AC3E}">
        <p14:creationId xmlns:p14="http://schemas.microsoft.com/office/powerpoint/2010/main" val="357853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basics</a:t>
            </a:r>
          </a:p>
        </p:txBody>
      </p:sp>
      <p:sp>
        <p:nvSpPr>
          <p:cNvPr id="5" name="Content Placeholder 4"/>
          <p:cNvSpPr>
            <a:spLocks noGrp="1"/>
          </p:cNvSpPr>
          <p:nvPr>
            <p:ph idx="1"/>
          </p:nvPr>
        </p:nvSpPr>
        <p:spPr/>
        <p:txBody>
          <a:bodyPr>
            <a:normAutofit fontScale="92500" lnSpcReduction="20000"/>
          </a:bodyPr>
          <a:lstStyle/>
          <a:p>
            <a:r>
              <a:rPr lang="en-US" dirty="0"/>
              <a:t>Entity represented by an ellipsoid</a:t>
            </a:r>
          </a:p>
          <a:p>
            <a:r>
              <a:rPr lang="en-US" dirty="0"/>
              <a:t>World represented by a set of triangles</a:t>
            </a:r>
          </a:p>
          <a:p>
            <a:r>
              <a:rPr lang="en-US" dirty="0"/>
              <a:t>Continuous collision detection</a:t>
            </a:r>
          </a:p>
          <a:p>
            <a:pPr lvl="1"/>
            <a:r>
              <a:rPr lang="en-US" dirty="0"/>
              <a:t>Analytically compute the time of and point contact, translate object to that point</a:t>
            </a:r>
          </a:p>
          <a:p>
            <a:r>
              <a:rPr lang="en-US" dirty="0"/>
              <a:t>Basic idea: formulate motion of the entity as a parametric equation, solve for intersection</a:t>
            </a:r>
          </a:p>
          <a:p>
            <a:pPr lvl="1"/>
            <a:r>
              <a:rPr lang="en-US" dirty="0"/>
              <a:t>Only works for simple motion (straight lines)</a:t>
            </a:r>
          </a:p>
        </p:txBody>
      </p:sp>
    </p:spTree>
    <p:extLst>
      <p:ext uri="{BB962C8B-B14F-4D97-AF65-F5344CB8AC3E}">
        <p14:creationId xmlns:p14="http://schemas.microsoft.com/office/powerpoint/2010/main" val="21919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General algorithm</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fontScale="70000" lnSpcReduction="20000"/>
              </a:bodyPr>
              <a:lstStyle/>
              <a:p>
                <a:r>
                  <a:rPr lang="en-US" dirty="0"/>
                  <a:t>Compute the line the player follows in one update</a:t>
                </a:r>
              </a:p>
              <a:p>
                <a:pPr lvl="1"/>
                <a:r>
                  <a:rPr lang="en-US" dirty="0" err="1"/>
                  <a:t>Kinda</a:t>
                </a:r>
                <a:r>
                  <a:rPr lang="en-US" dirty="0"/>
                  <a:t> like </a:t>
                </a:r>
                <a:r>
                  <a:rPr lang="en-US" dirty="0" err="1"/>
                  <a:t>raycasting</a:t>
                </a:r>
                <a:r>
                  <a:rPr lang="en-US" dirty="0"/>
                  <a:t> start position to end position</a:t>
                </a:r>
              </a:p>
              <a:p>
                <a:r>
                  <a:rPr lang="en-US" dirty="0"/>
                  <a:t>Do ellipsoid-triangle sweep test for all triangles and take the closest result</a:t>
                </a:r>
              </a:p>
              <a:p>
                <a:pPr lvl="1"/>
                <a:r>
                  <a:rPr lang="en-US" dirty="0"/>
                  <a:t>Can optimize this using spatial acceleration data structure to test relevant triangles</a:t>
                </a:r>
              </a:p>
              <a:p>
                <a:pPr lvl="1"/>
                <a:r>
                  <a:rPr lang="en-US" dirty="0"/>
                  <a:t>Closest indicated by smallest positive </a:t>
                </a:r>
                <a14:m>
                  <m:oMath xmlns:m="http://schemas.openxmlformats.org/officeDocument/2006/math">
                    <m:r>
                      <a:rPr lang="en-US" b="0" i="1" smtClean="0">
                        <a:latin typeface="Cambria Math"/>
                      </a:rPr>
                      <m:t>𝑡</m:t>
                    </m:r>
                  </m:oMath>
                </a14:m>
                <a:r>
                  <a:rPr lang="en-US" dirty="0"/>
                  <a:t> value (proportion of update taken resulting in collision)</a:t>
                </a:r>
              </a:p>
              <a:p>
                <a:r>
                  <a:rPr lang="en-US" dirty="0"/>
                  <a:t>Compute remaining translation, sweep again</a:t>
                </a:r>
              </a:p>
              <a:p>
                <a:pPr lvl="1"/>
                <a:r>
                  <a:rPr lang="en-US" dirty="0"/>
                  <a:t>Cut off after a certain number of translations</a:t>
                </a:r>
              </a:p>
              <a:p>
                <a:pPr lvl="1"/>
                <a:r>
                  <a:rPr lang="en-US" dirty="0"/>
                  <a:t>You’ll do this next week</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815" t="-2896" r="-444"/>
                </a:stretch>
              </a:blipFill>
            </p:spPr>
            <p:txBody>
              <a:bodyPr/>
              <a:lstStyle/>
              <a:p>
                <a:r>
                  <a:rPr lang="en-US">
                    <a:noFill/>
                  </a:rPr>
                  <a:t> </a:t>
                </a:r>
              </a:p>
            </p:txBody>
          </p:sp>
        </mc:Fallback>
      </mc:AlternateContent>
    </p:spTree>
    <p:extLst>
      <p:ext uri="{BB962C8B-B14F-4D97-AF65-F5344CB8AC3E}">
        <p14:creationId xmlns:p14="http://schemas.microsoft.com/office/powerpoint/2010/main" val="9603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5 Years On, The Lonely Legacy Of 'Shadow Of The Colossus' : NPR">
            <a:extLst>
              <a:ext uri="{FF2B5EF4-FFF2-40B4-BE49-F238E27FC236}">
                <a16:creationId xmlns:a16="http://schemas.microsoft.com/office/drawing/2014/main" id="{C34D926F-D21F-BA41-A7E9-16B956A410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3</a:t>
            </a:r>
          </a:p>
        </p:txBody>
      </p:sp>
      <p:sp>
        <p:nvSpPr>
          <p:cNvPr id="3" name="Subtitle 2"/>
          <p:cNvSpPr>
            <a:spLocks noGrp="1"/>
          </p:cNvSpPr>
          <p:nvPr>
            <p:ph type="subTitle" idx="1"/>
          </p:nvPr>
        </p:nvSpPr>
        <p:spPr>
          <a:xfrm>
            <a:off x="1143000" y="3119553"/>
            <a:ext cx="6858000" cy="823796"/>
          </a:xfrm>
        </p:spPr>
        <p:txBody>
          <a:bodyPr>
            <a:normAutofit/>
          </a:bodyPr>
          <a:lstStyle/>
          <a:p>
            <a:r>
              <a:rPr lang="en-US" dirty="0">
                <a:ln>
                  <a:solidFill>
                    <a:srgbClr val="000000"/>
                  </a:solidFill>
                </a:ln>
                <a:solidFill>
                  <a:srgbClr val="FFFFFF"/>
                </a:solidFill>
              </a:rPr>
              <a:t>Sphere/AAB/Cylinder Collisions</a:t>
            </a:r>
          </a:p>
        </p:txBody>
      </p:sp>
    </p:spTree>
    <p:extLst>
      <p:ext uri="{BB962C8B-B14F-4D97-AF65-F5344CB8AC3E}">
        <p14:creationId xmlns:p14="http://schemas.microsoft.com/office/powerpoint/2010/main" val="228543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a:t>
            </a:r>
          </a:p>
        </p:txBody>
      </p:sp>
      <p:sp>
        <p:nvSpPr>
          <p:cNvPr id="4" name="Content Placeholder 3"/>
          <p:cNvSpPr>
            <a:spLocks noGrp="1"/>
          </p:cNvSpPr>
          <p:nvPr>
            <p:ph sz="half" idx="1"/>
          </p:nvPr>
        </p:nvSpPr>
        <p:spPr/>
        <p:txBody>
          <a:bodyPr>
            <a:normAutofit fontScale="85000" lnSpcReduction="10000"/>
          </a:bodyPr>
          <a:lstStyle/>
          <a:p>
            <a:r>
              <a:rPr lang="en-US" dirty="0"/>
              <a:t>There is A LOT of vector math we’re about to get into</a:t>
            </a:r>
          </a:p>
          <a:p>
            <a:r>
              <a:rPr lang="en-US" dirty="0"/>
              <a:t>You DO NOT need to understand all of it</a:t>
            </a:r>
          </a:p>
          <a:p>
            <a:pPr lvl="1"/>
            <a:r>
              <a:rPr lang="en-US" dirty="0"/>
              <a:t>Though it may help with debugging</a:t>
            </a:r>
          </a:p>
          <a:p>
            <a:r>
              <a:rPr lang="en-US" dirty="0"/>
              <a:t>This is not a math class</a:t>
            </a:r>
          </a:p>
          <a:p>
            <a:pPr lvl="1"/>
            <a:r>
              <a:rPr lang="en-US" dirty="0"/>
              <a:t>Don’t memorize the derivations</a:t>
            </a:r>
          </a:p>
          <a:p>
            <a:pPr lvl="1"/>
            <a:r>
              <a:rPr lang="en-US" dirty="0"/>
              <a:t>Don’t re-invent the wheel</a:t>
            </a:r>
          </a:p>
        </p:txBody>
      </p:sp>
      <p:pic>
        <p:nvPicPr>
          <p:cNvPr id="5122" name="Picture 2" descr="http://makeameme.org/media/created/Brace-yourself-Math.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12814" y="1200150"/>
            <a:ext cx="3709371" cy="33940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6015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Ellipsoid-Triangle Collisions</a:t>
            </a:r>
          </a:p>
        </p:txBody>
      </p:sp>
      <p:sp>
        <p:nvSpPr>
          <p:cNvPr id="5" name="Text Placeholder 4"/>
          <p:cNvSpPr>
            <a:spLocks noGrp="1"/>
          </p:cNvSpPr>
          <p:nvPr>
            <p:ph type="body" idx="1"/>
          </p:nvPr>
        </p:nvSpPr>
        <p:spPr/>
        <p:txBody>
          <a:bodyPr/>
          <a:lstStyle/>
          <a:p>
            <a:r>
              <a:rPr lang="en-US" dirty="0"/>
              <a:t>Collisions III</a:t>
            </a:r>
          </a:p>
        </p:txBody>
      </p:sp>
    </p:spTree>
    <p:extLst>
      <p:ext uri="{BB962C8B-B14F-4D97-AF65-F5344CB8AC3E}">
        <p14:creationId xmlns:p14="http://schemas.microsoft.com/office/powerpoint/2010/main" val="1177977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Ellipsoid-triangle collisions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fontScale="77500" lnSpcReduction="20000"/>
              </a:bodyPr>
              <a:lstStyle/>
              <a:p>
                <a:r>
                  <a:rPr lang="en-US" dirty="0"/>
                  <a:t>Analytic equation for a moving sphere:</a:t>
                </a:r>
              </a:p>
              <a:p>
                <a:pPr lvl="1"/>
                <a:r>
                  <a:rPr lang="en-US" dirty="0"/>
                  <a:t>Unit sphere moving from </a:t>
                </a:r>
                <a14:m>
                  <m:oMath xmlns:m="http://schemas.openxmlformats.org/officeDocument/2006/math">
                    <m:r>
                      <a:rPr lang="en-US" i="1" dirty="0" smtClean="0">
                        <a:latin typeface="Cambria Math"/>
                      </a:rPr>
                      <m:t>𝐴</m:t>
                    </m:r>
                  </m:oMath>
                </a14:m>
                <a:r>
                  <a:rPr lang="en-US" dirty="0"/>
                  <a:t> at </a:t>
                </a:r>
                <a14:m>
                  <m:oMath xmlns:m="http://schemas.openxmlformats.org/officeDocument/2006/math">
                    <m:r>
                      <a:rPr lang="en-US" b="0" i="1" smtClean="0">
                        <a:latin typeface="Cambria Math"/>
                      </a:rPr>
                      <m:t>𝑡</m:t>
                    </m:r>
                    <m:r>
                      <a:rPr lang="en-US" b="0" i="1" smtClean="0">
                        <a:latin typeface="Cambria Math"/>
                      </a:rPr>
                      <m:t>=0</m:t>
                    </m:r>
                  </m:oMath>
                </a14:m>
                <a:r>
                  <a:rPr lang="en-US" dirty="0"/>
                  <a:t> to </a:t>
                </a:r>
                <a14:m>
                  <m:oMath xmlns:m="http://schemas.openxmlformats.org/officeDocument/2006/math">
                    <m:r>
                      <a:rPr lang="en-US" b="0" i="1" smtClean="0">
                        <a:latin typeface="Cambria Math"/>
                      </a:rPr>
                      <m:t>𝐵</m:t>
                    </m:r>
                  </m:oMath>
                </a14:m>
                <a:r>
                  <a:rPr lang="en-US" dirty="0"/>
                  <a:t> at </a:t>
                </a:r>
                <a14:m>
                  <m:oMath xmlns:m="http://schemas.openxmlformats.org/officeDocument/2006/math">
                    <m:r>
                      <a:rPr lang="en-US" i="1">
                        <a:latin typeface="Cambria Math"/>
                      </a:rPr>
                      <m:t>𝑡</m:t>
                    </m:r>
                    <m:r>
                      <a:rPr lang="en-US" i="1">
                        <a:latin typeface="Cambria Math"/>
                      </a:rPr>
                      <m:t>=</m:t>
                    </m:r>
                    <m:r>
                      <a:rPr lang="en-US" b="0" i="0" smtClean="0">
                        <a:latin typeface="Cambria Math"/>
                      </a:rPr>
                      <m:t>1</m:t>
                    </m:r>
                  </m:oMath>
                </a14:m>
                <a:endParaRPr lang="en-US" dirty="0"/>
              </a:p>
              <a:p>
                <a:pPr lvl="1"/>
                <a:r>
                  <a:rPr lang="en-US" dirty="0"/>
                  <a:t>Location of center: </a:t>
                </a:r>
                <a14:m>
                  <m:oMath xmlns:m="http://schemas.openxmlformats.org/officeDocument/2006/math">
                    <m:r>
                      <a:rPr lang="en-US" b="0" i="1" smtClean="0">
                        <a:latin typeface="Cambria Math"/>
                      </a:rPr>
                      <m:t>𝐴</m:t>
                    </m:r>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𝐵</m:t>
                        </m:r>
                        <m:r>
                          <a:rPr lang="en-US" b="0" i="1" smtClean="0">
                            <a:latin typeface="Cambria Math"/>
                          </a:rPr>
                          <m:t>−</m:t>
                        </m:r>
                        <m:r>
                          <a:rPr lang="en-US" b="0" i="1" smtClean="0">
                            <a:latin typeface="Cambria Math"/>
                          </a:rPr>
                          <m:t>𝐴</m:t>
                        </m:r>
                      </m:e>
                    </m:d>
                    <m:r>
                      <a:rPr lang="en-US" b="0" i="1" smtClean="0">
                        <a:latin typeface="Cambria Math"/>
                      </a:rPr>
                      <m:t>𝑡</m:t>
                    </m:r>
                  </m:oMath>
                </a14:m>
                <a:endParaRPr lang="en-US" dirty="0"/>
              </a:p>
              <a:p>
                <a:pPr lvl="1"/>
                <a:r>
                  <a:rPr lang="en-US" dirty="0"/>
                  <a:t>Point </a:t>
                </a:r>
                <a14:m>
                  <m:oMath xmlns:m="http://schemas.openxmlformats.org/officeDocument/2006/math">
                    <m:r>
                      <a:rPr lang="en-US" b="0" i="1" smtClean="0">
                        <a:latin typeface="Cambria Math"/>
                      </a:rPr>
                      <m:t>𝑃</m:t>
                    </m:r>
                  </m:oMath>
                </a14:m>
                <a:r>
                  <a:rPr lang="en-US" dirty="0"/>
                  <a:t> on the sphere at </a:t>
                </a:r>
                <a14:m>
                  <m:oMath xmlns:m="http://schemas.openxmlformats.org/officeDocument/2006/math">
                    <m:r>
                      <a:rPr lang="en-US" b="0" i="1" smtClean="0">
                        <a:latin typeface="Cambria Math"/>
                      </a:rPr>
                      <m:t>𝑡</m:t>
                    </m:r>
                  </m:oMath>
                </a14:m>
                <a:r>
                  <a:rPr lang="en-US" dirty="0"/>
                  <a:t> if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a:rPr>
                              <m:t>[</m:t>
                            </m:r>
                            <m:r>
                              <a:rPr lang="en-US" i="1">
                                <a:latin typeface="Cambria Math"/>
                              </a:rPr>
                              <m:t>𝐴</m:t>
                            </m:r>
                            <m:r>
                              <a:rPr lang="en-US" i="1">
                                <a:latin typeface="Cambria Math"/>
                              </a:rPr>
                              <m:t>+</m:t>
                            </m:r>
                            <m:d>
                              <m:dPr>
                                <m:ctrlPr>
                                  <a:rPr lang="en-US" i="1">
                                    <a:latin typeface="Cambria Math" panose="02040503050406030204" pitchFamily="18" charset="0"/>
                                  </a:rPr>
                                </m:ctrlPr>
                              </m:dPr>
                              <m:e>
                                <m:r>
                                  <a:rPr lang="en-US" i="1">
                                    <a:latin typeface="Cambria Math"/>
                                  </a:rPr>
                                  <m:t>𝐵</m:t>
                                </m:r>
                                <m:r>
                                  <a:rPr lang="en-US" i="1">
                                    <a:latin typeface="Cambria Math"/>
                                  </a:rPr>
                                  <m:t>−</m:t>
                                </m:r>
                                <m:r>
                                  <a:rPr lang="en-US" i="1">
                                    <a:latin typeface="Cambria Math"/>
                                  </a:rPr>
                                  <m:t>𝐴</m:t>
                                </m:r>
                              </m:e>
                            </m:d>
                            <m:r>
                              <a:rPr lang="en-US" i="1">
                                <a:latin typeface="Cambria Math"/>
                              </a:rPr>
                              <m:t>𝑡</m:t>
                            </m:r>
                            <m:r>
                              <a:rPr lang="en-US" i="1">
                                <a:latin typeface="Cambria Math"/>
                              </a:rPr>
                              <m:t>]−</m:t>
                            </m:r>
                            <m:r>
                              <a:rPr lang="en-US" i="1">
                                <a:latin typeface="Cambria Math"/>
                              </a:rPr>
                              <m:t>𝑃</m:t>
                            </m:r>
                          </m:e>
                        </m:d>
                      </m:e>
                      <m:sup>
                        <m:r>
                          <a:rPr lang="en-US" i="1">
                            <a:latin typeface="Cambria Math"/>
                          </a:rPr>
                          <m:t>2</m:t>
                        </m:r>
                      </m:sup>
                    </m:sSup>
                    <m:r>
                      <a:rPr lang="en-US" i="1">
                        <a:latin typeface="Cambria Math"/>
                      </a:rPr>
                      <m:t>=1</m:t>
                    </m:r>
                  </m:oMath>
                </a14:m>
                <a:endParaRPr lang="en-US" dirty="0"/>
              </a:p>
              <a:p>
                <a:r>
                  <a:rPr lang="en-US" dirty="0"/>
                  <a:t>Solve for </a:t>
                </a:r>
                <a14:m>
                  <m:oMath xmlns:m="http://schemas.openxmlformats.org/officeDocument/2006/math">
                    <m:r>
                      <a:rPr lang="en-US" b="0" i="1" smtClean="0">
                        <a:latin typeface="Cambria Math"/>
                      </a:rPr>
                      <m:t>𝑡</m:t>
                    </m:r>
                  </m:oMath>
                </a14:m>
                <a:r>
                  <a:rPr lang="en-US" dirty="0"/>
                  <a:t> in unit sphere space</a:t>
                </a:r>
              </a:p>
              <a:p>
                <a:pPr lvl="1"/>
                <a:r>
                  <a:rPr lang="en-US" dirty="0"/>
                  <a:t>Value stays the same in ellipsoid space!</a:t>
                </a:r>
              </a:p>
              <a:p>
                <a:r>
                  <a:rPr lang="en-US" dirty="0"/>
                  <a:t>Split collision detection into three cases:</a:t>
                </a:r>
              </a:p>
              <a:p>
                <a:pPr lvl="1"/>
                <a:r>
                  <a:rPr lang="en-US" dirty="0"/>
                  <a:t>Triangle interior (plane)</a:t>
                </a:r>
              </a:p>
              <a:p>
                <a:pPr lvl="1"/>
                <a:r>
                  <a:rPr lang="en-US" dirty="0"/>
                  <a:t>Triangle edge (line segment)</a:t>
                </a:r>
              </a:p>
              <a:p>
                <a:pPr lvl="1"/>
                <a:r>
                  <a:rPr lang="en-US" dirty="0"/>
                  <a:t>Triangle vertex (point)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037" t="-3407" b="-1533"/>
                </a:stretch>
              </a:blipFill>
            </p:spPr>
            <p:txBody>
              <a:bodyPr/>
              <a:lstStyle/>
              <a:p>
                <a:r>
                  <a:rPr lang="en-US">
                    <a:noFill/>
                  </a:rPr>
                  <a:t> </a:t>
                </a:r>
              </a:p>
            </p:txBody>
          </p:sp>
        </mc:Fallback>
      </mc:AlternateContent>
    </p:spTree>
    <p:extLst>
      <p:ext uri="{BB962C8B-B14F-4D97-AF65-F5344CB8AC3E}">
        <p14:creationId xmlns:p14="http://schemas.microsoft.com/office/powerpoint/2010/main" val="5845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Sphere-interior collision</a:t>
            </a:r>
          </a:p>
        </p:txBody>
      </p:sp>
      <p:sp>
        <p:nvSpPr>
          <p:cNvPr id="5" name="Content Placeholder 4"/>
          <p:cNvSpPr>
            <a:spLocks noGrp="1"/>
          </p:cNvSpPr>
          <p:nvPr>
            <p:ph sz="half" idx="1"/>
          </p:nvPr>
        </p:nvSpPr>
        <p:spPr/>
        <p:txBody>
          <a:bodyPr>
            <a:normAutofit fontScale="85000" lnSpcReduction="20000"/>
          </a:bodyPr>
          <a:lstStyle/>
          <a:p>
            <a:r>
              <a:rPr lang="en-US" dirty="0"/>
              <a:t>Intersect moving sphere with a plane</a:t>
            </a:r>
          </a:p>
          <a:p>
            <a:r>
              <a:rPr lang="en-US" dirty="0"/>
              <a:t>If intersection is inside triangle, stop collision test</a:t>
            </a:r>
          </a:p>
          <a:p>
            <a:pPr lvl="1"/>
            <a:r>
              <a:rPr lang="en-US" dirty="0"/>
              <a:t>Interior collision always closer than edge or vertex</a:t>
            </a:r>
          </a:p>
          <a:p>
            <a:r>
              <a:rPr lang="en-US" dirty="0"/>
              <a:t>If intersection is outside triangle, continue test on edge and vertices</a:t>
            </a:r>
          </a:p>
          <a:p>
            <a:pPr lvl="1"/>
            <a:r>
              <a:rPr lang="en-US" dirty="0"/>
              <a:t>NO short circuit</a:t>
            </a:r>
          </a:p>
        </p:txBody>
      </p:sp>
      <p:sp>
        <p:nvSpPr>
          <p:cNvPr id="53" name="Rectangle 52"/>
          <p:cNvSpPr/>
          <p:nvPr/>
        </p:nvSpPr>
        <p:spPr>
          <a:xfrm>
            <a:off x="4648200" y="1276350"/>
            <a:ext cx="4064649" cy="33528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4800600" y="1352550"/>
            <a:ext cx="3790631" cy="2991190"/>
            <a:chOff x="2908391" y="3356298"/>
            <a:chExt cx="3790631" cy="2991190"/>
          </a:xfrm>
        </p:grpSpPr>
        <p:sp>
          <p:nvSpPr>
            <p:cNvPr id="55" name="Shape 537"/>
            <p:cNvSpPr/>
            <p:nvPr/>
          </p:nvSpPr>
          <p:spPr>
            <a:xfrm flipH="1">
              <a:off x="3284909" y="4300673"/>
              <a:ext cx="209100" cy="789083"/>
            </a:xfrm>
            <a:prstGeom prst="arc">
              <a:avLst>
                <a:gd name="adj1" fmla="val 16200000"/>
                <a:gd name="adj2" fmla="val 5400056"/>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56" name="Shape 538"/>
            <p:cNvSpPr/>
            <p:nvPr/>
          </p:nvSpPr>
          <p:spPr>
            <a:xfrm>
              <a:off x="5896522" y="5443730"/>
              <a:ext cx="802500" cy="802500"/>
            </a:xfrm>
            <a:prstGeom prst="ellips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57" name="Shape 539"/>
            <p:cNvSpPr/>
            <p:nvPr/>
          </p:nvSpPr>
          <p:spPr>
            <a:xfrm>
              <a:off x="3000922" y="4300730"/>
              <a:ext cx="802500" cy="802500"/>
            </a:xfrm>
            <a:prstGeom prst="ellips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cxnSp>
          <p:nvCxnSpPr>
            <p:cNvPr id="58" name="Shape 540"/>
            <p:cNvCxnSpPr/>
            <p:nvPr/>
          </p:nvCxnSpPr>
          <p:spPr>
            <a:xfrm>
              <a:off x="3792210" y="4869208"/>
              <a:ext cx="2469000" cy="1005899"/>
            </a:xfrm>
            <a:prstGeom prst="straightConnector1">
              <a:avLst/>
            </a:prstGeom>
            <a:noFill/>
            <a:ln w="19050" cap="flat">
              <a:solidFill>
                <a:schemeClr val="dk1"/>
              </a:solidFill>
              <a:prstDash val="solid"/>
              <a:round/>
              <a:headEnd type="none" w="lg" len="lg"/>
              <a:tailEnd type="triangle" w="lg" len="lg"/>
            </a:ln>
          </p:spPr>
        </p:cxnSp>
        <p:sp>
          <p:nvSpPr>
            <p:cNvPr id="59" name="Shape 541"/>
            <p:cNvSpPr/>
            <p:nvPr/>
          </p:nvSpPr>
          <p:spPr>
            <a:xfrm>
              <a:off x="3700770" y="5158768"/>
              <a:ext cx="2560320" cy="1188720"/>
            </a:xfrm>
            <a:custGeom>
              <a:avLst/>
              <a:gdLst/>
              <a:ahLst/>
              <a:cxnLst/>
              <a:rect l="0" t="0" r="0" b="0"/>
              <a:pathLst>
                <a:path w="85344" h="39624" extrusionOk="0">
                  <a:moveTo>
                    <a:pt x="0" y="15240"/>
                  </a:moveTo>
                  <a:lnTo>
                    <a:pt x="33528" y="39624"/>
                  </a:lnTo>
                  <a:lnTo>
                    <a:pt x="85344" y="0"/>
                  </a:lnTo>
                  <a:close/>
                </a:path>
              </a:pathLst>
            </a:custGeom>
            <a:solidFill>
              <a:srgbClr val="CCCCCC"/>
            </a:solidFill>
            <a:ln w="19050" cap="flat">
              <a:solidFill>
                <a:schemeClr val="dk1"/>
              </a:solidFill>
              <a:prstDash val="solid"/>
              <a:round/>
              <a:headEnd type="none" w="lg" len="lg"/>
              <a:tailEnd type="none" w="lg" len="lg"/>
            </a:ln>
          </p:spPr>
        </p:sp>
        <p:cxnSp>
          <p:nvCxnSpPr>
            <p:cNvPr id="60" name="Shape 542"/>
            <p:cNvCxnSpPr/>
            <p:nvPr/>
          </p:nvCxnSpPr>
          <p:spPr>
            <a:xfrm>
              <a:off x="3417741" y="4719418"/>
              <a:ext cx="2843399" cy="1155599"/>
            </a:xfrm>
            <a:prstGeom prst="straightConnector1">
              <a:avLst/>
            </a:prstGeom>
            <a:noFill/>
            <a:ln w="19050" cap="flat">
              <a:solidFill>
                <a:schemeClr val="dk1"/>
              </a:solidFill>
              <a:prstDash val="dot"/>
              <a:round/>
              <a:headEnd type="none" w="lg" len="lg"/>
              <a:tailEnd type="none" w="lg" len="lg"/>
            </a:ln>
          </p:spPr>
        </p:cxnSp>
        <p:sp>
          <p:nvSpPr>
            <p:cNvPr id="61" name="Shape 543"/>
            <p:cNvSpPr/>
            <p:nvPr/>
          </p:nvSpPr>
          <p:spPr>
            <a:xfrm rot="5400000" flipH="1">
              <a:off x="6206899" y="5451182"/>
              <a:ext cx="181746" cy="790026"/>
            </a:xfrm>
            <a:prstGeom prst="arc">
              <a:avLst>
                <a:gd name="adj1" fmla="val 16200000"/>
                <a:gd name="adj2" fmla="val 5521999"/>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62" name="Shape 544"/>
            <p:cNvSpPr/>
            <p:nvPr/>
          </p:nvSpPr>
          <p:spPr>
            <a:xfrm flipH="1">
              <a:off x="6186649" y="5450438"/>
              <a:ext cx="209100" cy="789083"/>
            </a:xfrm>
            <a:prstGeom prst="arc">
              <a:avLst>
                <a:gd name="adj1" fmla="val 16200000"/>
                <a:gd name="adj2" fmla="val 5400056"/>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63" name="Shape 545"/>
            <p:cNvSpPr/>
            <p:nvPr/>
          </p:nvSpPr>
          <p:spPr>
            <a:xfrm rot="5400000" flipH="1">
              <a:off x="3305160" y="4301416"/>
              <a:ext cx="181746" cy="790026"/>
            </a:xfrm>
            <a:prstGeom prst="arc">
              <a:avLst>
                <a:gd name="adj1" fmla="val 16200000"/>
                <a:gd name="adj2" fmla="val 5521999"/>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64" name="Shape 546"/>
            <p:cNvSpPr/>
            <p:nvPr/>
          </p:nvSpPr>
          <p:spPr>
            <a:xfrm>
              <a:off x="6152541" y="5450438"/>
              <a:ext cx="264170" cy="789083"/>
            </a:xfrm>
            <a:prstGeom prst="arc">
              <a:avLst>
                <a:gd name="adj1" fmla="val 16200000"/>
                <a:gd name="adj2" fmla="val 5400056"/>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65" name="Shape 547"/>
            <p:cNvSpPr/>
            <p:nvPr/>
          </p:nvSpPr>
          <p:spPr>
            <a:xfrm rot="5400000">
              <a:off x="3304642" y="4302144"/>
              <a:ext cx="182780" cy="790026"/>
            </a:xfrm>
            <a:prstGeom prst="arc">
              <a:avLst>
                <a:gd name="adj1" fmla="val 16200000"/>
                <a:gd name="adj2" fmla="val 5521999"/>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66" name="Shape 548"/>
            <p:cNvSpPr/>
            <p:nvPr/>
          </p:nvSpPr>
          <p:spPr>
            <a:xfrm>
              <a:off x="3250801" y="4300673"/>
              <a:ext cx="264170" cy="789083"/>
            </a:xfrm>
            <a:prstGeom prst="arc">
              <a:avLst>
                <a:gd name="adj1" fmla="val 16200000"/>
                <a:gd name="adj2" fmla="val 5400056"/>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67" name="Shape 549"/>
            <p:cNvSpPr/>
            <p:nvPr/>
          </p:nvSpPr>
          <p:spPr>
            <a:xfrm>
              <a:off x="3354060" y="4659658"/>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68" name="Shape 550"/>
            <p:cNvSpPr/>
            <p:nvPr/>
          </p:nvSpPr>
          <p:spPr>
            <a:xfrm rot="5400000">
              <a:off x="6206382" y="5451910"/>
              <a:ext cx="182780" cy="790026"/>
            </a:xfrm>
            <a:prstGeom prst="arc">
              <a:avLst>
                <a:gd name="adj1" fmla="val 16200000"/>
                <a:gd name="adj2" fmla="val 5521999"/>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69" name="Shape 551"/>
            <p:cNvSpPr/>
            <p:nvPr/>
          </p:nvSpPr>
          <p:spPr>
            <a:xfrm>
              <a:off x="6226800" y="5829328"/>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70" name="Shape 552"/>
            <p:cNvSpPr txBox="1"/>
            <p:nvPr/>
          </p:nvSpPr>
          <p:spPr>
            <a:xfrm>
              <a:off x="3914130" y="4234122"/>
              <a:ext cx="971700" cy="548699"/>
            </a:xfrm>
            <a:prstGeom prst="rect">
              <a:avLst/>
            </a:prstGeom>
          </p:spPr>
          <p:txBody>
            <a:bodyPr lIns="91425" tIns="91425" rIns="91425" bIns="91425" anchor="ctr" anchorCtr="0">
              <a:noAutofit/>
            </a:bodyPr>
            <a:lstStyle/>
            <a:p>
              <a:pPr lvl="0" algn="ctr" rtl="0">
                <a:buNone/>
              </a:pPr>
              <a:r>
                <a:rPr lang="en-US" dirty="0"/>
                <a:t>1 unit</a:t>
              </a:r>
            </a:p>
          </p:txBody>
        </p:sp>
        <p:cxnSp>
          <p:nvCxnSpPr>
            <p:cNvPr id="71" name="Shape 553"/>
            <p:cNvCxnSpPr/>
            <p:nvPr/>
          </p:nvCxnSpPr>
          <p:spPr>
            <a:xfrm>
              <a:off x="3389831" y="4703757"/>
              <a:ext cx="1842000" cy="752700"/>
            </a:xfrm>
            <a:prstGeom prst="straightConnector1">
              <a:avLst/>
            </a:prstGeom>
            <a:noFill/>
            <a:ln w="19050" cap="flat">
              <a:solidFill>
                <a:schemeClr val="dk1"/>
              </a:solidFill>
              <a:prstDash val="solid"/>
              <a:round/>
              <a:headEnd type="none" w="lg" len="lg"/>
              <a:tailEnd type="none" w="lg" len="lg"/>
            </a:ln>
          </p:spPr>
        </p:cxnSp>
        <p:sp>
          <p:nvSpPr>
            <p:cNvPr id="72" name="Shape 554"/>
            <p:cNvSpPr/>
            <p:nvPr/>
          </p:nvSpPr>
          <p:spPr>
            <a:xfrm>
              <a:off x="3914130" y="4325562"/>
              <a:ext cx="183000" cy="365699"/>
            </a:xfrm>
            <a:prstGeom prst="rightBrace">
              <a:avLst>
                <a:gd name="adj1" fmla="val 50000"/>
                <a:gd name="adj2" fmla="val 50000"/>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73" name="Shape 555"/>
            <p:cNvSpPr txBox="1"/>
            <p:nvPr/>
          </p:nvSpPr>
          <p:spPr>
            <a:xfrm>
              <a:off x="2910183" y="3356298"/>
              <a:ext cx="971700" cy="548699"/>
            </a:xfrm>
            <a:prstGeom prst="rect">
              <a:avLst/>
            </a:prstGeom>
          </p:spPr>
          <p:txBody>
            <a:bodyPr lIns="91425" tIns="91425" rIns="91425" bIns="91425" anchor="ctr" anchorCtr="0">
              <a:noAutofit/>
            </a:bodyPr>
            <a:lstStyle/>
            <a:p>
              <a:pPr lvl="0" algn="ctr" rtl="0">
                <a:buNone/>
              </a:pPr>
              <a:r>
                <a:rPr lang="en-US" dirty="0"/>
                <a:t>Player's sphere</a:t>
              </a:r>
            </a:p>
          </p:txBody>
        </p:sp>
        <p:sp>
          <p:nvSpPr>
            <p:cNvPr id="74" name="Shape 556"/>
            <p:cNvSpPr/>
            <p:nvPr/>
          </p:nvSpPr>
          <p:spPr>
            <a:xfrm rot="5400000" flipH="1">
              <a:off x="3277407" y="3596882"/>
              <a:ext cx="210958" cy="948990"/>
            </a:xfrm>
            <a:prstGeom prst="rightBrace">
              <a:avLst>
                <a:gd name="adj1" fmla="val 50000"/>
                <a:gd name="adj2" fmla="val 50000"/>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75" name="Shape 557"/>
            <p:cNvSpPr txBox="1"/>
            <p:nvPr/>
          </p:nvSpPr>
          <p:spPr>
            <a:xfrm>
              <a:off x="3244975" y="4697079"/>
              <a:ext cx="350699" cy="370799"/>
            </a:xfrm>
            <a:prstGeom prst="rect">
              <a:avLst/>
            </a:prstGeom>
            <a:noFill/>
          </p:spPr>
          <p:txBody>
            <a:bodyPr lIns="91425" tIns="91425" rIns="91425" bIns="91425" anchor="t" anchorCtr="0">
              <a:noAutofit/>
            </a:bodyPr>
            <a:lstStyle/>
            <a:p>
              <a:pPr>
                <a:buNone/>
              </a:pPr>
              <a:r>
                <a:rPr lang="en-US" dirty="0"/>
                <a:t>A</a:t>
              </a:r>
            </a:p>
          </p:txBody>
        </p:sp>
        <p:sp>
          <p:nvSpPr>
            <p:cNvPr id="76" name="Shape 558"/>
            <p:cNvSpPr txBox="1"/>
            <p:nvPr/>
          </p:nvSpPr>
          <p:spPr>
            <a:xfrm>
              <a:off x="6154952" y="5854457"/>
              <a:ext cx="350699" cy="370799"/>
            </a:xfrm>
            <a:prstGeom prst="rect">
              <a:avLst/>
            </a:prstGeom>
            <a:noFill/>
          </p:spPr>
          <p:txBody>
            <a:bodyPr lIns="91425" tIns="91425" rIns="91425" bIns="91425" anchor="t" anchorCtr="0">
              <a:noAutofit/>
            </a:bodyPr>
            <a:lstStyle/>
            <a:p>
              <a:pPr lvl="0" rtl="0">
                <a:buNone/>
              </a:pPr>
              <a:r>
                <a:rPr lang="en-US" dirty="0"/>
                <a:t>B</a:t>
              </a:r>
            </a:p>
          </p:txBody>
        </p:sp>
      </p:grpSp>
    </p:spTree>
    <p:extLst>
      <p:ext uri="{BB962C8B-B14F-4D97-AF65-F5344CB8AC3E}">
        <p14:creationId xmlns:p14="http://schemas.microsoft.com/office/powerpoint/2010/main" val="13693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Sphere-interior collision</a:t>
            </a:r>
          </a:p>
        </p:txBody>
      </p:sp>
      <mc:AlternateContent xmlns:mc="http://schemas.openxmlformats.org/markup-compatibility/2006" xmlns:a14="http://schemas.microsoft.com/office/drawing/2010/main">
        <mc:Choice Requires="a14">
          <p:sp>
            <p:nvSpPr>
              <p:cNvPr id="5" name="Content Placeholder 4"/>
              <p:cNvSpPr>
                <a:spLocks noGrp="1"/>
              </p:cNvSpPr>
              <p:nvPr>
                <p:ph sz="half" idx="1"/>
              </p:nvPr>
            </p:nvSpPr>
            <p:spPr/>
            <p:txBody>
              <a:bodyPr>
                <a:normAutofit fontScale="92500" lnSpcReduction="20000"/>
              </a:bodyPr>
              <a:lstStyle/>
              <a:p>
                <a:r>
                  <a:rPr lang="en-US" dirty="0"/>
                  <a:t>Sphere-plane intersection:</a:t>
                </a:r>
              </a:p>
              <a:p>
                <a:pPr lvl="1"/>
                <a:r>
                  <a:rPr lang="en-US" dirty="0"/>
                  <a:t>Same thing as ray plane using the point on the sphere closest to the plane!</a:t>
                </a:r>
              </a:p>
              <a:p>
                <a:pPr lvl="1"/>
                <a:r>
                  <a:rPr lang="en-US" dirty="0"/>
                  <a:t>Given plane with normal </a:t>
                </a:r>
                <a14:m>
                  <m:oMath xmlns:m="http://schemas.openxmlformats.org/officeDocument/2006/math">
                    <m:r>
                      <a:rPr lang="en-US" b="0" i="1" smtClean="0">
                        <a:latin typeface="Cambria Math"/>
                      </a:rPr>
                      <m:t>𝑁</m:t>
                    </m:r>
                  </m:oMath>
                </a14:m>
                <a:r>
                  <a:rPr lang="en-US" dirty="0"/>
                  <a:t>, closest point is </a:t>
                </a:r>
                <a14:m>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𝑁</m:t>
                    </m:r>
                  </m:oMath>
                </a14:m>
                <a:endParaRPr lang="en-US" dirty="0"/>
              </a:p>
              <a:p>
                <a:pPr lvl="2"/>
                <a:r>
                  <a:rPr lang="en-US" dirty="0"/>
                  <a:t>We assume that the sphere starts “above” the triangle</a:t>
                </a:r>
              </a:p>
              <a:p>
                <a:pPr lvl="2"/>
                <a:r>
                  <a:rPr lang="en-US" dirty="0"/>
                  <a:t>Don’t care about colliding a sphere starting below the triangle, this should never happen</a:t>
                </a:r>
              </a:p>
            </p:txBody>
          </p:sp>
        </mc:Choice>
        <mc:Fallback xmlns="">
          <p:sp>
            <p:nvSpPr>
              <p:cNvPr id="5" name="Content Placeholder 4"/>
              <p:cNvSpPr>
                <a:spLocks noGrp="1" noRot="1" noChangeAspect="1" noMove="1" noResize="1" noEditPoints="1" noAdjustHandles="1" noChangeArrowheads="1" noChangeShapeType="1" noTextEdit="1"/>
              </p:cNvSpPr>
              <p:nvPr>
                <p:ph sz="half" idx="1"/>
              </p:nvPr>
            </p:nvSpPr>
            <p:spPr>
              <a:blipFill>
                <a:blip r:embed="rId3"/>
                <a:stretch>
                  <a:fillRect l="-2262" t="-3770" r="-3167" b="-3052"/>
                </a:stretch>
              </a:blipFill>
            </p:spPr>
            <p:txBody>
              <a:bodyPr/>
              <a:lstStyle/>
              <a:p>
                <a:r>
                  <a:rPr lang="en-US">
                    <a:noFill/>
                  </a:rPr>
                  <a:t> </a:t>
                </a:r>
              </a:p>
            </p:txBody>
          </p:sp>
        </mc:Fallback>
      </mc:AlternateContent>
      <p:sp>
        <p:nvSpPr>
          <p:cNvPr id="53" name="Rectangle 52"/>
          <p:cNvSpPr/>
          <p:nvPr/>
        </p:nvSpPr>
        <p:spPr>
          <a:xfrm>
            <a:off x="4648200" y="1276350"/>
            <a:ext cx="4064649" cy="33528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800600" y="1352550"/>
            <a:ext cx="3790631" cy="3265714"/>
            <a:chOff x="4800600" y="1352550"/>
            <a:chExt cx="3790631" cy="3265714"/>
          </a:xfrm>
        </p:grpSpPr>
        <p:cxnSp>
          <p:nvCxnSpPr>
            <p:cNvPr id="28" name="Shape 540"/>
            <p:cNvCxnSpPr/>
            <p:nvPr/>
          </p:nvCxnSpPr>
          <p:spPr>
            <a:xfrm>
              <a:off x="5684419" y="3262216"/>
              <a:ext cx="2469000" cy="1005899"/>
            </a:xfrm>
            <a:prstGeom prst="straightConnector1">
              <a:avLst/>
            </a:prstGeom>
            <a:noFill/>
            <a:ln w="19050" cap="flat">
              <a:solidFill>
                <a:schemeClr val="dk1"/>
              </a:solidFill>
              <a:prstDash val="solid"/>
              <a:round/>
              <a:headEnd type="none" w="lg" len="lg"/>
              <a:tailEnd type="triangle" w="lg" len="lg"/>
            </a:ln>
          </p:spPr>
        </p:cxnSp>
        <p:sp>
          <p:nvSpPr>
            <p:cNvPr id="29" name="Shape 541"/>
            <p:cNvSpPr/>
            <p:nvPr/>
          </p:nvSpPr>
          <p:spPr>
            <a:xfrm>
              <a:off x="5592979" y="3155020"/>
              <a:ext cx="2560320" cy="1188720"/>
            </a:xfrm>
            <a:custGeom>
              <a:avLst/>
              <a:gdLst/>
              <a:ahLst/>
              <a:cxnLst/>
              <a:rect l="0" t="0" r="0" b="0"/>
              <a:pathLst>
                <a:path w="85344" h="39624" extrusionOk="0">
                  <a:moveTo>
                    <a:pt x="0" y="15240"/>
                  </a:moveTo>
                  <a:lnTo>
                    <a:pt x="33528" y="39624"/>
                  </a:lnTo>
                  <a:lnTo>
                    <a:pt x="85344" y="0"/>
                  </a:lnTo>
                  <a:close/>
                </a:path>
              </a:pathLst>
            </a:custGeom>
            <a:solidFill>
              <a:srgbClr val="CCCCCC"/>
            </a:solidFill>
            <a:ln w="19050" cap="flat">
              <a:solidFill>
                <a:schemeClr val="dk1"/>
              </a:solidFill>
              <a:prstDash val="solid"/>
              <a:round/>
              <a:headEnd type="none" w="lg" len="lg"/>
              <a:tailEnd type="none" w="lg" len="lg"/>
            </a:ln>
          </p:spPr>
        </p:sp>
        <p:grpSp>
          <p:nvGrpSpPr>
            <p:cNvPr id="30" name="Group 29"/>
            <p:cNvGrpSpPr/>
            <p:nvPr/>
          </p:nvGrpSpPr>
          <p:grpSpPr>
            <a:xfrm>
              <a:off x="4893131" y="2296925"/>
              <a:ext cx="802500" cy="802557"/>
              <a:chOff x="4893131" y="2296925"/>
              <a:chExt cx="802500" cy="802557"/>
            </a:xfrm>
          </p:grpSpPr>
          <p:sp>
            <p:nvSpPr>
              <p:cNvPr id="31" name="Shape 537"/>
              <p:cNvSpPr/>
              <p:nvPr/>
            </p:nvSpPr>
            <p:spPr>
              <a:xfrm flipH="1">
                <a:off x="5177118" y="2296925"/>
                <a:ext cx="209100" cy="789083"/>
              </a:xfrm>
              <a:prstGeom prst="arc">
                <a:avLst>
                  <a:gd name="adj1" fmla="val 16200000"/>
                  <a:gd name="adj2" fmla="val 5400056"/>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32" name="Shape 539"/>
              <p:cNvSpPr/>
              <p:nvPr/>
            </p:nvSpPr>
            <p:spPr>
              <a:xfrm>
                <a:off x="4893131" y="2296982"/>
                <a:ext cx="802500" cy="802500"/>
              </a:xfrm>
              <a:prstGeom prst="ellips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33" name="Shape 545"/>
              <p:cNvSpPr/>
              <p:nvPr/>
            </p:nvSpPr>
            <p:spPr>
              <a:xfrm rot="5400000" flipH="1">
                <a:off x="5197369" y="2297668"/>
                <a:ext cx="181746" cy="790026"/>
              </a:xfrm>
              <a:prstGeom prst="arc">
                <a:avLst>
                  <a:gd name="adj1" fmla="val 16200000"/>
                  <a:gd name="adj2" fmla="val 5521999"/>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34" name="Shape 547"/>
              <p:cNvSpPr/>
              <p:nvPr/>
            </p:nvSpPr>
            <p:spPr>
              <a:xfrm rot="5400000">
                <a:off x="5196851" y="2298396"/>
                <a:ext cx="182780" cy="790026"/>
              </a:xfrm>
              <a:prstGeom prst="arc">
                <a:avLst>
                  <a:gd name="adj1" fmla="val 16200000"/>
                  <a:gd name="adj2" fmla="val 5521999"/>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35" name="Shape 548"/>
              <p:cNvSpPr/>
              <p:nvPr/>
            </p:nvSpPr>
            <p:spPr>
              <a:xfrm>
                <a:off x="5143010" y="2296925"/>
                <a:ext cx="264170" cy="789083"/>
              </a:xfrm>
              <a:prstGeom prst="arc">
                <a:avLst>
                  <a:gd name="adj1" fmla="val 16200000"/>
                  <a:gd name="adj2" fmla="val 5400056"/>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grpSp>
        <p:grpSp>
          <p:nvGrpSpPr>
            <p:cNvPr id="36" name="Group 35"/>
            <p:cNvGrpSpPr/>
            <p:nvPr/>
          </p:nvGrpSpPr>
          <p:grpSpPr>
            <a:xfrm>
              <a:off x="7788731" y="3439982"/>
              <a:ext cx="802500" cy="802500"/>
              <a:chOff x="7788731" y="3439982"/>
              <a:chExt cx="802500" cy="802500"/>
            </a:xfrm>
          </p:grpSpPr>
          <p:sp>
            <p:nvSpPr>
              <p:cNvPr id="37" name="Shape 538"/>
              <p:cNvSpPr/>
              <p:nvPr/>
            </p:nvSpPr>
            <p:spPr>
              <a:xfrm>
                <a:off x="7788731" y="3439982"/>
                <a:ext cx="802500" cy="802500"/>
              </a:xfrm>
              <a:prstGeom prst="ellips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38" name="Shape 543"/>
              <p:cNvSpPr/>
              <p:nvPr/>
            </p:nvSpPr>
            <p:spPr>
              <a:xfrm rot="5400000" flipH="1">
                <a:off x="8099108" y="3447434"/>
                <a:ext cx="181746" cy="790026"/>
              </a:xfrm>
              <a:prstGeom prst="arc">
                <a:avLst>
                  <a:gd name="adj1" fmla="val 16200000"/>
                  <a:gd name="adj2" fmla="val 5521999"/>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39" name="Shape 544"/>
              <p:cNvSpPr/>
              <p:nvPr/>
            </p:nvSpPr>
            <p:spPr>
              <a:xfrm flipH="1">
                <a:off x="8078858" y="3446690"/>
                <a:ext cx="209100" cy="789083"/>
              </a:xfrm>
              <a:prstGeom prst="arc">
                <a:avLst>
                  <a:gd name="adj1" fmla="val 16200000"/>
                  <a:gd name="adj2" fmla="val 5400056"/>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40" name="Shape 546"/>
              <p:cNvSpPr/>
              <p:nvPr/>
            </p:nvSpPr>
            <p:spPr>
              <a:xfrm>
                <a:off x="8044750" y="3446690"/>
                <a:ext cx="264170" cy="789083"/>
              </a:xfrm>
              <a:prstGeom prst="arc">
                <a:avLst>
                  <a:gd name="adj1" fmla="val 16200000"/>
                  <a:gd name="adj2" fmla="val 5400056"/>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41" name="Shape 550"/>
              <p:cNvSpPr/>
              <p:nvPr/>
            </p:nvSpPr>
            <p:spPr>
              <a:xfrm rot="5400000">
                <a:off x="8098591" y="3448162"/>
                <a:ext cx="182780" cy="790026"/>
              </a:xfrm>
              <a:prstGeom prst="arc">
                <a:avLst>
                  <a:gd name="adj1" fmla="val 16200000"/>
                  <a:gd name="adj2" fmla="val 5521999"/>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grpSp>
        <p:grpSp>
          <p:nvGrpSpPr>
            <p:cNvPr id="42" name="Group 41"/>
            <p:cNvGrpSpPr/>
            <p:nvPr/>
          </p:nvGrpSpPr>
          <p:grpSpPr>
            <a:xfrm>
              <a:off x="4800600" y="1352550"/>
              <a:ext cx="1977439" cy="1426523"/>
              <a:chOff x="4800600" y="1352550"/>
              <a:chExt cx="1977439" cy="1426523"/>
            </a:xfrm>
          </p:grpSpPr>
          <p:sp>
            <p:nvSpPr>
              <p:cNvPr id="43" name="Shape 552"/>
              <p:cNvSpPr txBox="1"/>
              <p:nvPr/>
            </p:nvSpPr>
            <p:spPr>
              <a:xfrm>
                <a:off x="5806339" y="2230374"/>
                <a:ext cx="971700" cy="548699"/>
              </a:xfrm>
              <a:prstGeom prst="rect">
                <a:avLst/>
              </a:prstGeom>
            </p:spPr>
            <p:txBody>
              <a:bodyPr lIns="91425" tIns="91425" rIns="91425" bIns="91425" anchor="ctr" anchorCtr="0">
                <a:noAutofit/>
              </a:bodyPr>
              <a:lstStyle/>
              <a:p>
                <a:pPr lvl="0" algn="ctr" rtl="0">
                  <a:buNone/>
                </a:pPr>
                <a:r>
                  <a:rPr lang="en-US" dirty="0"/>
                  <a:t>1 unit</a:t>
                </a:r>
              </a:p>
            </p:txBody>
          </p:sp>
          <p:sp>
            <p:nvSpPr>
              <p:cNvPr id="44" name="Shape 554"/>
              <p:cNvSpPr/>
              <p:nvPr/>
            </p:nvSpPr>
            <p:spPr>
              <a:xfrm>
                <a:off x="5806339" y="2321814"/>
                <a:ext cx="183000" cy="365699"/>
              </a:xfrm>
              <a:prstGeom prst="rightBrace">
                <a:avLst>
                  <a:gd name="adj1" fmla="val 50000"/>
                  <a:gd name="adj2" fmla="val 50000"/>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45" name="Shape 555"/>
              <p:cNvSpPr txBox="1"/>
              <p:nvPr/>
            </p:nvSpPr>
            <p:spPr>
              <a:xfrm>
                <a:off x="4802392" y="1352550"/>
                <a:ext cx="971700" cy="548699"/>
              </a:xfrm>
              <a:prstGeom prst="rect">
                <a:avLst/>
              </a:prstGeom>
            </p:spPr>
            <p:txBody>
              <a:bodyPr lIns="91425" tIns="91425" rIns="91425" bIns="91425" anchor="ctr" anchorCtr="0">
                <a:noAutofit/>
              </a:bodyPr>
              <a:lstStyle/>
              <a:p>
                <a:pPr lvl="0" algn="ctr" rtl="0">
                  <a:buNone/>
                </a:pPr>
                <a:r>
                  <a:rPr lang="en-US" dirty="0"/>
                  <a:t>Player's sphere</a:t>
                </a:r>
              </a:p>
            </p:txBody>
          </p:sp>
          <p:sp>
            <p:nvSpPr>
              <p:cNvPr id="46" name="Shape 556"/>
              <p:cNvSpPr/>
              <p:nvPr/>
            </p:nvSpPr>
            <p:spPr>
              <a:xfrm rot="5400000" flipH="1">
                <a:off x="5169616" y="1593134"/>
                <a:ext cx="210958" cy="948990"/>
              </a:xfrm>
              <a:prstGeom prst="rightBrace">
                <a:avLst>
                  <a:gd name="adj1" fmla="val 50000"/>
                  <a:gd name="adj2" fmla="val 50000"/>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grpSp>
        <p:cxnSp>
          <p:nvCxnSpPr>
            <p:cNvPr id="47" name="Shape 542"/>
            <p:cNvCxnSpPr/>
            <p:nvPr/>
          </p:nvCxnSpPr>
          <p:spPr>
            <a:xfrm>
              <a:off x="5309950" y="3112426"/>
              <a:ext cx="2843399" cy="1155599"/>
            </a:xfrm>
            <a:prstGeom prst="straightConnector1">
              <a:avLst/>
            </a:prstGeom>
            <a:noFill/>
            <a:ln w="19050" cap="flat">
              <a:solidFill>
                <a:schemeClr val="dk1"/>
              </a:solidFill>
              <a:prstDash val="dot"/>
              <a:round/>
              <a:headEnd type="none" w="lg" len="lg"/>
              <a:tailEnd type="none" w="lg" len="lg"/>
            </a:ln>
          </p:spPr>
        </p:cxnSp>
        <p:sp>
          <p:nvSpPr>
            <p:cNvPr id="48" name="Shape 549"/>
            <p:cNvSpPr/>
            <p:nvPr/>
          </p:nvSpPr>
          <p:spPr>
            <a:xfrm>
              <a:off x="5246269" y="3052666"/>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49" name="Shape 551"/>
            <p:cNvSpPr/>
            <p:nvPr/>
          </p:nvSpPr>
          <p:spPr>
            <a:xfrm>
              <a:off x="8119009" y="4222336"/>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cxnSp>
          <p:nvCxnSpPr>
            <p:cNvPr id="50" name="Shape 553"/>
            <p:cNvCxnSpPr/>
            <p:nvPr/>
          </p:nvCxnSpPr>
          <p:spPr>
            <a:xfrm>
              <a:off x="5282040" y="3096765"/>
              <a:ext cx="1197855" cy="489482"/>
            </a:xfrm>
            <a:prstGeom prst="straightConnector1">
              <a:avLst/>
            </a:prstGeom>
            <a:noFill/>
            <a:ln w="19050" cap="flat">
              <a:solidFill>
                <a:schemeClr val="dk1"/>
              </a:solidFill>
              <a:prstDash val="solid"/>
              <a:round/>
              <a:headEnd type="none" w="lg" len="lg"/>
              <a:tailEnd type="none" w="lg" len="lg"/>
            </a:ln>
          </p:spPr>
        </p:cxnSp>
        <p:sp>
          <p:nvSpPr>
            <p:cNvPr id="51" name="Shape 557"/>
            <p:cNvSpPr txBox="1"/>
            <p:nvPr/>
          </p:nvSpPr>
          <p:spPr>
            <a:xfrm>
              <a:off x="4875478" y="3090087"/>
              <a:ext cx="874112" cy="370799"/>
            </a:xfrm>
            <a:prstGeom prst="rect">
              <a:avLst/>
            </a:prstGeom>
            <a:noFill/>
          </p:spPr>
          <p:txBody>
            <a:bodyPr lIns="91425" tIns="91425" rIns="91425" bIns="91425" anchor="t" anchorCtr="0">
              <a:noAutofit/>
            </a:bodyPr>
            <a:lstStyle/>
            <a:p>
              <a:pPr algn="ctr">
                <a:buNone/>
              </a:pPr>
              <a:r>
                <a:rPr lang="en-US" dirty="0"/>
                <a:t>A - N</a:t>
              </a:r>
            </a:p>
          </p:txBody>
        </p:sp>
        <p:sp>
          <p:nvSpPr>
            <p:cNvPr id="52" name="Shape 558"/>
            <p:cNvSpPr txBox="1"/>
            <p:nvPr/>
          </p:nvSpPr>
          <p:spPr>
            <a:xfrm>
              <a:off x="7860028" y="4247465"/>
              <a:ext cx="724966" cy="370799"/>
            </a:xfrm>
            <a:prstGeom prst="rect">
              <a:avLst/>
            </a:prstGeom>
            <a:noFill/>
          </p:spPr>
          <p:txBody>
            <a:bodyPr lIns="91425" tIns="91425" rIns="91425" bIns="91425" anchor="t" anchorCtr="0">
              <a:noAutofit/>
            </a:bodyPr>
            <a:lstStyle/>
            <a:p>
              <a:pPr lvl="0" algn="ctr" rtl="0">
                <a:buNone/>
              </a:pPr>
              <a:r>
                <a:rPr lang="en-US" dirty="0"/>
                <a:t>B - N</a:t>
              </a:r>
            </a:p>
          </p:txBody>
        </p:sp>
        <p:grpSp>
          <p:nvGrpSpPr>
            <p:cNvPr id="77" name="Group 76"/>
            <p:cNvGrpSpPr/>
            <p:nvPr/>
          </p:nvGrpSpPr>
          <p:grpSpPr>
            <a:xfrm>
              <a:off x="6995121" y="3128868"/>
              <a:ext cx="426762" cy="617279"/>
              <a:chOff x="5186670" y="5135908"/>
              <a:chExt cx="426762" cy="617279"/>
            </a:xfrm>
          </p:grpSpPr>
          <p:cxnSp>
            <p:nvCxnSpPr>
              <p:cNvPr id="78" name="Shape 572"/>
              <p:cNvCxnSpPr/>
              <p:nvPr/>
            </p:nvCxnSpPr>
            <p:spPr>
              <a:xfrm>
                <a:off x="5186670" y="5135908"/>
                <a:ext cx="0" cy="457200"/>
              </a:xfrm>
              <a:prstGeom prst="straightConnector1">
                <a:avLst/>
              </a:prstGeom>
              <a:solidFill>
                <a:srgbClr val="CFE2F3"/>
              </a:solidFill>
              <a:ln w="19050" cap="flat">
                <a:solidFill>
                  <a:schemeClr val="dk1"/>
                </a:solidFill>
                <a:prstDash val="solid"/>
                <a:round/>
                <a:headEnd type="triangle" w="lg" len="lg"/>
                <a:tailEnd type="none" w="lg" len="lg"/>
              </a:ln>
            </p:spPr>
          </p:cxnSp>
          <p:cxnSp>
            <p:nvCxnSpPr>
              <p:cNvPr id="79" name="Shape 574"/>
              <p:cNvCxnSpPr/>
              <p:nvPr/>
            </p:nvCxnSpPr>
            <p:spPr>
              <a:xfrm>
                <a:off x="5186670" y="5444518"/>
                <a:ext cx="148800" cy="0"/>
              </a:xfrm>
              <a:prstGeom prst="straightConnector1">
                <a:avLst/>
              </a:prstGeom>
              <a:solidFill>
                <a:srgbClr val="CFE2F3"/>
              </a:solidFill>
              <a:ln w="19050" cap="flat">
                <a:solidFill>
                  <a:schemeClr val="dk1"/>
                </a:solidFill>
                <a:prstDash val="solid"/>
                <a:round/>
                <a:headEnd type="none" w="lg" len="lg"/>
                <a:tailEnd type="none" w="lg" len="lg"/>
              </a:ln>
            </p:spPr>
          </p:cxnSp>
          <p:cxnSp>
            <p:nvCxnSpPr>
              <p:cNvPr id="80" name="Shape 575"/>
              <p:cNvCxnSpPr/>
              <p:nvPr/>
            </p:nvCxnSpPr>
            <p:spPr>
              <a:xfrm>
                <a:off x="5335260" y="5433088"/>
                <a:ext cx="0" cy="160199"/>
              </a:xfrm>
              <a:prstGeom prst="straightConnector1">
                <a:avLst/>
              </a:prstGeom>
              <a:solidFill>
                <a:srgbClr val="CFE2F3"/>
              </a:solidFill>
              <a:ln w="19050" cap="flat">
                <a:solidFill>
                  <a:schemeClr val="dk1"/>
                </a:solidFill>
                <a:prstDash val="solid"/>
                <a:round/>
                <a:headEnd type="none" w="lg" len="lg"/>
                <a:tailEnd type="none" w="lg" len="lg"/>
              </a:ln>
            </p:spPr>
          </p:cxnSp>
          <p:sp>
            <p:nvSpPr>
              <p:cNvPr id="81" name="Shape 584"/>
              <p:cNvSpPr txBox="1"/>
              <p:nvPr/>
            </p:nvSpPr>
            <p:spPr>
              <a:xfrm>
                <a:off x="5351532" y="5204488"/>
                <a:ext cx="261900" cy="548699"/>
              </a:xfrm>
              <a:prstGeom prst="rect">
                <a:avLst/>
              </a:prstGeom>
            </p:spPr>
            <p:txBody>
              <a:bodyPr lIns="91425" tIns="91425" rIns="91425" bIns="91425" anchor="ctr" anchorCtr="0">
                <a:spAutoFit/>
              </a:bodyPr>
              <a:lstStyle/>
              <a:p>
                <a:pPr lvl="0" algn="ctr" rtl="0">
                  <a:buNone/>
                </a:pPr>
                <a:r>
                  <a:rPr lang="en-US" dirty="0"/>
                  <a:t>N</a:t>
                </a:r>
              </a:p>
            </p:txBody>
          </p:sp>
        </p:grpSp>
      </p:grpSp>
    </p:spTree>
    <p:extLst>
      <p:ext uri="{BB962C8B-B14F-4D97-AF65-F5344CB8AC3E}">
        <p14:creationId xmlns:p14="http://schemas.microsoft.com/office/powerpoint/2010/main" val="161123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Sphere-interior collision</a:t>
            </a:r>
          </a:p>
        </p:txBody>
      </p:sp>
      <p:sp>
        <p:nvSpPr>
          <p:cNvPr id="5" name="Content Placeholder 4"/>
          <p:cNvSpPr>
            <a:spLocks noGrp="1"/>
          </p:cNvSpPr>
          <p:nvPr>
            <p:ph sz="half" idx="1"/>
          </p:nvPr>
        </p:nvSpPr>
        <p:spPr>
          <a:xfrm>
            <a:off x="457200" y="1200150"/>
            <a:ext cx="4038600" cy="3733799"/>
          </a:xfrm>
        </p:spPr>
        <p:txBody>
          <a:bodyPr>
            <a:normAutofit fontScale="85000" lnSpcReduction="20000"/>
          </a:bodyPr>
          <a:lstStyle/>
          <a:p>
            <a:r>
              <a:rPr lang="en-US" dirty="0"/>
              <a:t>Point P on plane if </a:t>
            </a:r>
            <a:br>
              <a:rPr lang="en-US" dirty="0"/>
            </a:br>
            <a:r>
              <a:rPr lang="en-US" dirty="0"/>
              <a:t>(P – S) · n = 0</a:t>
            </a:r>
          </a:p>
          <a:p>
            <a:pPr lvl="1"/>
            <a:r>
              <a:rPr lang="en-US" dirty="0"/>
              <a:t>Where S is any point on the plane, such as one of the vertices</a:t>
            </a:r>
          </a:p>
          <a:p>
            <a:pPr lvl="0"/>
            <a:r>
              <a:rPr lang="en-US" dirty="0"/>
              <a:t>Turn the problem into ray/triangle!	 </a:t>
            </a:r>
          </a:p>
          <a:p>
            <a:pPr marL="399936"/>
            <a:r>
              <a:rPr lang="en-US" dirty="0"/>
              <a:t>Again, when the sphere hits the plane</a:t>
            </a:r>
          </a:p>
          <a:p>
            <a:pPr marL="799986" lvl="1"/>
            <a:r>
              <a:rPr lang="en-US" dirty="0"/>
              <a:t>May not be in the triangle!</a:t>
            </a:r>
          </a:p>
          <a:p>
            <a:pPr marL="799986" lvl="1"/>
            <a:r>
              <a:rPr lang="en-US" dirty="0"/>
              <a:t>Repeat your point-in-triangle test!</a:t>
            </a:r>
          </a:p>
        </p:txBody>
      </p:sp>
      <p:sp>
        <p:nvSpPr>
          <p:cNvPr id="53" name="Rectangle 52"/>
          <p:cNvSpPr/>
          <p:nvPr/>
        </p:nvSpPr>
        <p:spPr>
          <a:xfrm>
            <a:off x="4648200" y="1276350"/>
            <a:ext cx="4064649" cy="33528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800600" y="1352550"/>
            <a:ext cx="3790631" cy="3386965"/>
            <a:chOff x="4800600" y="1352550"/>
            <a:chExt cx="3790631" cy="3386965"/>
          </a:xfrm>
        </p:grpSpPr>
        <p:cxnSp>
          <p:nvCxnSpPr>
            <p:cNvPr id="54" name="Shape 540"/>
            <p:cNvCxnSpPr/>
            <p:nvPr/>
          </p:nvCxnSpPr>
          <p:spPr>
            <a:xfrm>
              <a:off x="5684419" y="3262216"/>
              <a:ext cx="2469000" cy="1005899"/>
            </a:xfrm>
            <a:prstGeom prst="straightConnector1">
              <a:avLst/>
            </a:prstGeom>
            <a:noFill/>
            <a:ln w="19050" cap="flat">
              <a:solidFill>
                <a:schemeClr val="dk1"/>
              </a:solidFill>
              <a:prstDash val="solid"/>
              <a:round/>
              <a:headEnd type="none" w="lg" len="lg"/>
              <a:tailEnd type="triangle" w="lg" len="lg"/>
            </a:ln>
          </p:spPr>
        </p:cxnSp>
        <p:sp>
          <p:nvSpPr>
            <p:cNvPr id="55" name="Shape 541"/>
            <p:cNvSpPr/>
            <p:nvPr/>
          </p:nvSpPr>
          <p:spPr>
            <a:xfrm>
              <a:off x="5592979" y="3155020"/>
              <a:ext cx="2560320" cy="1188720"/>
            </a:xfrm>
            <a:custGeom>
              <a:avLst/>
              <a:gdLst/>
              <a:ahLst/>
              <a:cxnLst/>
              <a:rect l="0" t="0" r="0" b="0"/>
              <a:pathLst>
                <a:path w="85344" h="39624" extrusionOk="0">
                  <a:moveTo>
                    <a:pt x="0" y="15240"/>
                  </a:moveTo>
                  <a:lnTo>
                    <a:pt x="33528" y="39624"/>
                  </a:lnTo>
                  <a:lnTo>
                    <a:pt x="85344" y="0"/>
                  </a:lnTo>
                  <a:close/>
                </a:path>
              </a:pathLst>
            </a:custGeom>
            <a:solidFill>
              <a:srgbClr val="CCCCCC"/>
            </a:solidFill>
            <a:ln w="19050" cap="flat">
              <a:solidFill>
                <a:schemeClr val="dk1"/>
              </a:solidFill>
              <a:prstDash val="solid"/>
              <a:round/>
              <a:headEnd type="none" w="lg" len="lg"/>
              <a:tailEnd type="none" w="lg" len="lg"/>
            </a:ln>
          </p:spPr>
        </p:sp>
        <p:grpSp>
          <p:nvGrpSpPr>
            <p:cNvPr id="56" name="Group 55"/>
            <p:cNvGrpSpPr/>
            <p:nvPr/>
          </p:nvGrpSpPr>
          <p:grpSpPr>
            <a:xfrm>
              <a:off x="4893131" y="2296925"/>
              <a:ext cx="802500" cy="802557"/>
              <a:chOff x="4893131" y="2296925"/>
              <a:chExt cx="802500" cy="802557"/>
            </a:xfrm>
          </p:grpSpPr>
          <p:sp>
            <p:nvSpPr>
              <p:cNvPr id="57" name="Shape 537"/>
              <p:cNvSpPr/>
              <p:nvPr/>
            </p:nvSpPr>
            <p:spPr>
              <a:xfrm flipH="1">
                <a:off x="5177118" y="2296925"/>
                <a:ext cx="209100" cy="789083"/>
              </a:xfrm>
              <a:prstGeom prst="arc">
                <a:avLst>
                  <a:gd name="adj1" fmla="val 16200000"/>
                  <a:gd name="adj2" fmla="val 5400056"/>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58" name="Shape 539"/>
              <p:cNvSpPr/>
              <p:nvPr/>
            </p:nvSpPr>
            <p:spPr>
              <a:xfrm>
                <a:off x="4893131" y="2296982"/>
                <a:ext cx="802500" cy="802500"/>
              </a:xfrm>
              <a:prstGeom prst="ellips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59" name="Shape 545"/>
              <p:cNvSpPr/>
              <p:nvPr/>
            </p:nvSpPr>
            <p:spPr>
              <a:xfrm rot="5400000" flipH="1">
                <a:off x="5197369" y="2297668"/>
                <a:ext cx="181746" cy="790026"/>
              </a:xfrm>
              <a:prstGeom prst="arc">
                <a:avLst>
                  <a:gd name="adj1" fmla="val 16200000"/>
                  <a:gd name="adj2" fmla="val 5521999"/>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60" name="Shape 547"/>
              <p:cNvSpPr/>
              <p:nvPr/>
            </p:nvSpPr>
            <p:spPr>
              <a:xfrm rot="5400000">
                <a:off x="5196851" y="2298396"/>
                <a:ext cx="182780" cy="790026"/>
              </a:xfrm>
              <a:prstGeom prst="arc">
                <a:avLst>
                  <a:gd name="adj1" fmla="val 16200000"/>
                  <a:gd name="adj2" fmla="val 5521999"/>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61" name="Shape 548"/>
              <p:cNvSpPr/>
              <p:nvPr/>
            </p:nvSpPr>
            <p:spPr>
              <a:xfrm>
                <a:off x="5143010" y="2296925"/>
                <a:ext cx="264170" cy="789083"/>
              </a:xfrm>
              <a:prstGeom prst="arc">
                <a:avLst>
                  <a:gd name="adj1" fmla="val 16200000"/>
                  <a:gd name="adj2" fmla="val 5400056"/>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grpSp>
        <p:grpSp>
          <p:nvGrpSpPr>
            <p:cNvPr id="62" name="Group 61"/>
            <p:cNvGrpSpPr/>
            <p:nvPr/>
          </p:nvGrpSpPr>
          <p:grpSpPr>
            <a:xfrm>
              <a:off x="7788731" y="3439982"/>
              <a:ext cx="802500" cy="802500"/>
              <a:chOff x="7788731" y="3439982"/>
              <a:chExt cx="802500" cy="802500"/>
            </a:xfrm>
          </p:grpSpPr>
          <p:sp>
            <p:nvSpPr>
              <p:cNvPr id="63" name="Shape 538"/>
              <p:cNvSpPr/>
              <p:nvPr/>
            </p:nvSpPr>
            <p:spPr>
              <a:xfrm>
                <a:off x="7788731" y="3439982"/>
                <a:ext cx="802500" cy="802500"/>
              </a:xfrm>
              <a:prstGeom prst="ellips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64" name="Shape 543"/>
              <p:cNvSpPr/>
              <p:nvPr/>
            </p:nvSpPr>
            <p:spPr>
              <a:xfrm rot="5400000" flipH="1">
                <a:off x="8099108" y="3447434"/>
                <a:ext cx="181746" cy="790026"/>
              </a:xfrm>
              <a:prstGeom prst="arc">
                <a:avLst>
                  <a:gd name="adj1" fmla="val 16200000"/>
                  <a:gd name="adj2" fmla="val 5521999"/>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65" name="Shape 544"/>
              <p:cNvSpPr/>
              <p:nvPr/>
            </p:nvSpPr>
            <p:spPr>
              <a:xfrm flipH="1">
                <a:off x="8078858" y="3446690"/>
                <a:ext cx="209100" cy="789083"/>
              </a:xfrm>
              <a:prstGeom prst="arc">
                <a:avLst>
                  <a:gd name="adj1" fmla="val 16200000"/>
                  <a:gd name="adj2" fmla="val 5400056"/>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66" name="Shape 546"/>
              <p:cNvSpPr/>
              <p:nvPr/>
            </p:nvSpPr>
            <p:spPr>
              <a:xfrm>
                <a:off x="8044750" y="3446690"/>
                <a:ext cx="264170" cy="789083"/>
              </a:xfrm>
              <a:prstGeom prst="arc">
                <a:avLst>
                  <a:gd name="adj1" fmla="val 16200000"/>
                  <a:gd name="adj2" fmla="val 5400056"/>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dirty="0"/>
              </a:p>
            </p:txBody>
          </p:sp>
          <p:sp>
            <p:nvSpPr>
              <p:cNvPr id="67" name="Shape 550"/>
              <p:cNvSpPr/>
              <p:nvPr/>
            </p:nvSpPr>
            <p:spPr>
              <a:xfrm rot="5400000">
                <a:off x="8098591" y="3448162"/>
                <a:ext cx="182780" cy="790026"/>
              </a:xfrm>
              <a:prstGeom prst="arc">
                <a:avLst>
                  <a:gd name="adj1" fmla="val 16200000"/>
                  <a:gd name="adj2" fmla="val 5521999"/>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grpSp>
        <p:grpSp>
          <p:nvGrpSpPr>
            <p:cNvPr id="68" name="Group 67"/>
            <p:cNvGrpSpPr/>
            <p:nvPr/>
          </p:nvGrpSpPr>
          <p:grpSpPr>
            <a:xfrm>
              <a:off x="4800600" y="1352550"/>
              <a:ext cx="1977439" cy="1426523"/>
              <a:chOff x="4800600" y="1352550"/>
              <a:chExt cx="1977439" cy="1426523"/>
            </a:xfrm>
          </p:grpSpPr>
          <p:sp>
            <p:nvSpPr>
              <p:cNvPr id="69" name="Shape 552"/>
              <p:cNvSpPr txBox="1"/>
              <p:nvPr/>
            </p:nvSpPr>
            <p:spPr>
              <a:xfrm>
                <a:off x="5806339" y="2230374"/>
                <a:ext cx="971700" cy="548699"/>
              </a:xfrm>
              <a:prstGeom prst="rect">
                <a:avLst/>
              </a:prstGeom>
            </p:spPr>
            <p:txBody>
              <a:bodyPr lIns="91425" tIns="91425" rIns="91425" bIns="91425" anchor="ctr" anchorCtr="0">
                <a:noAutofit/>
              </a:bodyPr>
              <a:lstStyle/>
              <a:p>
                <a:pPr lvl="0" algn="ctr" rtl="0">
                  <a:buNone/>
                </a:pPr>
                <a:r>
                  <a:rPr lang="en-US" dirty="0"/>
                  <a:t>1 unit</a:t>
                </a:r>
              </a:p>
            </p:txBody>
          </p:sp>
          <p:sp>
            <p:nvSpPr>
              <p:cNvPr id="70" name="Shape 554"/>
              <p:cNvSpPr/>
              <p:nvPr/>
            </p:nvSpPr>
            <p:spPr>
              <a:xfrm>
                <a:off x="5806339" y="2321814"/>
                <a:ext cx="183000" cy="365699"/>
              </a:xfrm>
              <a:prstGeom prst="rightBrace">
                <a:avLst>
                  <a:gd name="adj1" fmla="val 50000"/>
                  <a:gd name="adj2" fmla="val 50000"/>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71" name="Shape 555"/>
              <p:cNvSpPr txBox="1"/>
              <p:nvPr/>
            </p:nvSpPr>
            <p:spPr>
              <a:xfrm>
                <a:off x="4802392" y="1352550"/>
                <a:ext cx="971700" cy="548699"/>
              </a:xfrm>
              <a:prstGeom prst="rect">
                <a:avLst/>
              </a:prstGeom>
            </p:spPr>
            <p:txBody>
              <a:bodyPr lIns="91425" tIns="91425" rIns="91425" bIns="91425" anchor="ctr" anchorCtr="0">
                <a:noAutofit/>
              </a:bodyPr>
              <a:lstStyle/>
              <a:p>
                <a:pPr lvl="0" algn="ctr" rtl="0">
                  <a:buNone/>
                </a:pPr>
                <a:r>
                  <a:rPr lang="en-US" dirty="0"/>
                  <a:t>Player's sphere</a:t>
                </a:r>
              </a:p>
            </p:txBody>
          </p:sp>
          <p:sp>
            <p:nvSpPr>
              <p:cNvPr id="72" name="Shape 556"/>
              <p:cNvSpPr/>
              <p:nvPr/>
            </p:nvSpPr>
            <p:spPr>
              <a:xfrm rot="5400000" flipH="1">
                <a:off x="5169616" y="1593134"/>
                <a:ext cx="210958" cy="948990"/>
              </a:xfrm>
              <a:prstGeom prst="rightBrace">
                <a:avLst>
                  <a:gd name="adj1" fmla="val 50000"/>
                  <a:gd name="adj2" fmla="val 50000"/>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grpSp>
        <p:cxnSp>
          <p:nvCxnSpPr>
            <p:cNvPr id="73" name="Shape 542"/>
            <p:cNvCxnSpPr/>
            <p:nvPr/>
          </p:nvCxnSpPr>
          <p:spPr>
            <a:xfrm>
              <a:off x="5309950" y="3112426"/>
              <a:ext cx="2843399" cy="1155599"/>
            </a:xfrm>
            <a:prstGeom prst="straightConnector1">
              <a:avLst/>
            </a:prstGeom>
            <a:noFill/>
            <a:ln w="19050" cap="flat">
              <a:solidFill>
                <a:schemeClr val="dk1"/>
              </a:solidFill>
              <a:prstDash val="dot"/>
              <a:round/>
              <a:headEnd type="none" w="lg" len="lg"/>
              <a:tailEnd type="none" w="lg" len="lg"/>
            </a:ln>
          </p:spPr>
        </p:cxnSp>
        <p:sp>
          <p:nvSpPr>
            <p:cNvPr id="74" name="Shape 549"/>
            <p:cNvSpPr/>
            <p:nvPr/>
          </p:nvSpPr>
          <p:spPr>
            <a:xfrm>
              <a:off x="5246269" y="3052666"/>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sp>
          <p:nvSpPr>
            <p:cNvPr id="75" name="Shape 551"/>
            <p:cNvSpPr/>
            <p:nvPr/>
          </p:nvSpPr>
          <p:spPr>
            <a:xfrm>
              <a:off x="8119009" y="4222336"/>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dirty="0"/>
            </a:p>
          </p:txBody>
        </p:sp>
        <p:cxnSp>
          <p:nvCxnSpPr>
            <p:cNvPr id="76" name="Shape 553"/>
            <p:cNvCxnSpPr/>
            <p:nvPr/>
          </p:nvCxnSpPr>
          <p:spPr>
            <a:xfrm>
              <a:off x="5282040" y="3096765"/>
              <a:ext cx="1197855" cy="489482"/>
            </a:xfrm>
            <a:prstGeom prst="straightConnector1">
              <a:avLst/>
            </a:prstGeom>
            <a:noFill/>
            <a:ln w="19050" cap="flat">
              <a:solidFill>
                <a:schemeClr val="dk1"/>
              </a:solidFill>
              <a:prstDash val="solid"/>
              <a:round/>
              <a:headEnd type="none" w="lg" len="lg"/>
              <a:tailEnd type="none" w="lg" len="lg"/>
            </a:ln>
          </p:spPr>
        </p:cxnSp>
        <p:sp>
          <p:nvSpPr>
            <p:cNvPr id="82" name="Shape 557"/>
            <p:cNvSpPr txBox="1"/>
            <p:nvPr/>
          </p:nvSpPr>
          <p:spPr>
            <a:xfrm>
              <a:off x="4875478" y="3090087"/>
              <a:ext cx="874112" cy="370799"/>
            </a:xfrm>
            <a:prstGeom prst="rect">
              <a:avLst/>
            </a:prstGeom>
            <a:noFill/>
          </p:spPr>
          <p:txBody>
            <a:bodyPr lIns="91425" tIns="91425" rIns="91425" bIns="91425" anchor="t" anchorCtr="0">
              <a:noAutofit/>
            </a:bodyPr>
            <a:lstStyle/>
            <a:p>
              <a:pPr algn="ctr">
                <a:buNone/>
              </a:pPr>
              <a:r>
                <a:rPr lang="en-US" dirty="0"/>
                <a:t>A - N</a:t>
              </a:r>
            </a:p>
          </p:txBody>
        </p:sp>
        <p:sp>
          <p:nvSpPr>
            <p:cNvPr id="83" name="Shape 558"/>
            <p:cNvSpPr txBox="1"/>
            <p:nvPr/>
          </p:nvSpPr>
          <p:spPr>
            <a:xfrm>
              <a:off x="7860028" y="4247465"/>
              <a:ext cx="724966" cy="370799"/>
            </a:xfrm>
            <a:prstGeom prst="rect">
              <a:avLst/>
            </a:prstGeom>
            <a:noFill/>
          </p:spPr>
          <p:txBody>
            <a:bodyPr lIns="91425" tIns="91425" rIns="91425" bIns="91425" anchor="t" anchorCtr="0">
              <a:noAutofit/>
            </a:bodyPr>
            <a:lstStyle/>
            <a:p>
              <a:pPr lvl="0" algn="ctr" rtl="0">
                <a:buNone/>
              </a:pPr>
              <a:r>
                <a:rPr lang="en-US" dirty="0"/>
                <a:t>B - N</a:t>
              </a:r>
            </a:p>
          </p:txBody>
        </p:sp>
        <p:grpSp>
          <p:nvGrpSpPr>
            <p:cNvPr id="84" name="Group 83"/>
            <p:cNvGrpSpPr/>
            <p:nvPr/>
          </p:nvGrpSpPr>
          <p:grpSpPr>
            <a:xfrm>
              <a:off x="6995121" y="3128868"/>
              <a:ext cx="426762" cy="617279"/>
              <a:chOff x="5186670" y="5135908"/>
              <a:chExt cx="426762" cy="617279"/>
            </a:xfrm>
          </p:grpSpPr>
          <p:cxnSp>
            <p:nvCxnSpPr>
              <p:cNvPr id="85" name="Shape 572"/>
              <p:cNvCxnSpPr/>
              <p:nvPr/>
            </p:nvCxnSpPr>
            <p:spPr>
              <a:xfrm>
                <a:off x="5186670" y="5135908"/>
                <a:ext cx="0" cy="457200"/>
              </a:xfrm>
              <a:prstGeom prst="straightConnector1">
                <a:avLst/>
              </a:prstGeom>
              <a:solidFill>
                <a:srgbClr val="CFE2F3"/>
              </a:solidFill>
              <a:ln w="19050" cap="flat">
                <a:solidFill>
                  <a:schemeClr val="dk1"/>
                </a:solidFill>
                <a:prstDash val="solid"/>
                <a:round/>
                <a:headEnd type="triangle" w="lg" len="lg"/>
                <a:tailEnd type="none" w="lg" len="lg"/>
              </a:ln>
            </p:spPr>
          </p:cxnSp>
          <p:cxnSp>
            <p:nvCxnSpPr>
              <p:cNvPr id="86" name="Shape 574"/>
              <p:cNvCxnSpPr/>
              <p:nvPr/>
            </p:nvCxnSpPr>
            <p:spPr>
              <a:xfrm>
                <a:off x="5186670" y="5444518"/>
                <a:ext cx="148800" cy="0"/>
              </a:xfrm>
              <a:prstGeom prst="straightConnector1">
                <a:avLst/>
              </a:prstGeom>
              <a:solidFill>
                <a:srgbClr val="CFE2F3"/>
              </a:solidFill>
              <a:ln w="19050" cap="flat">
                <a:solidFill>
                  <a:schemeClr val="dk1"/>
                </a:solidFill>
                <a:prstDash val="solid"/>
                <a:round/>
                <a:headEnd type="none" w="lg" len="lg"/>
                <a:tailEnd type="none" w="lg" len="lg"/>
              </a:ln>
            </p:spPr>
          </p:cxnSp>
          <p:cxnSp>
            <p:nvCxnSpPr>
              <p:cNvPr id="87" name="Shape 575"/>
              <p:cNvCxnSpPr/>
              <p:nvPr/>
            </p:nvCxnSpPr>
            <p:spPr>
              <a:xfrm>
                <a:off x="5335260" y="5433088"/>
                <a:ext cx="0" cy="160199"/>
              </a:xfrm>
              <a:prstGeom prst="straightConnector1">
                <a:avLst/>
              </a:prstGeom>
              <a:solidFill>
                <a:srgbClr val="CFE2F3"/>
              </a:solidFill>
              <a:ln w="19050" cap="flat">
                <a:solidFill>
                  <a:schemeClr val="dk1"/>
                </a:solidFill>
                <a:prstDash val="solid"/>
                <a:round/>
                <a:headEnd type="none" w="lg" len="lg"/>
                <a:tailEnd type="none" w="lg" len="lg"/>
              </a:ln>
            </p:spPr>
          </p:cxnSp>
          <p:sp>
            <p:nvSpPr>
              <p:cNvPr id="88" name="Shape 584"/>
              <p:cNvSpPr txBox="1"/>
              <p:nvPr/>
            </p:nvSpPr>
            <p:spPr>
              <a:xfrm>
                <a:off x="5351532" y="5204488"/>
                <a:ext cx="261900" cy="548699"/>
              </a:xfrm>
              <a:prstGeom prst="rect">
                <a:avLst/>
              </a:prstGeom>
            </p:spPr>
            <p:txBody>
              <a:bodyPr lIns="91425" tIns="91425" rIns="91425" bIns="91425" anchor="ctr" anchorCtr="0">
                <a:spAutoFit/>
              </a:bodyPr>
              <a:lstStyle/>
              <a:p>
                <a:pPr lvl="0" algn="ctr" rtl="0">
                  <a:buNone/>
                </a:pPr>
                <a:r>
                  <a:rPr lang="en-US" dirty="0"/>
                  <a:t>N</a:t>
                </a:r>
              </a:p>
            </p:txBody>
          </p:sp>
        </p:grpSp>
        <p:sp>
          <p:nvSpPr>
            <p:cNvPr id="89" name="Shape 618"/>
            <p:cNvSpPr/>
            <p:nvPr/>
          </p:nvSpPr>
          <p:spPr>
            <a:xfrm>
              <a:off x="6542661" y="4293686"/>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spAutoFit/>
            </a:bodyPr>
            <a:lstStyle/>
            <a:p>
              <a:endParaRPr/>
            </a:p>
          </p:txBody>
        </p:sp>
        <p:sp>
          <p:nvSpPr>
            <p:cNvPr id="90" name="Shape 620"/>
            <p:cNvSpPr txBox="1"/>
            <p:nvPr/>
          </p:nvSpPr>
          <p:spPr>
            <a:xfrm>
              <a:off x="6634101" y="4190816"/>
              <a:ext cx="365699" cy="548699"/>
            </a:xfrm>
            <a:prstGeom prst="rect">
              <a:avLst/>
            </a:prstGeom>
          </p:spPr>
          <p:txBody>
            <a:bodyPr lIns="91425" tIns="91425" rIns="91425" bIns="91425" anchor="ctr" anchorCtr="0">
              <a:spAutoFit/>
            </a:bodyPr>
            <a:lstStyle/>
            <a:p>
              <a:pPr lvl="0" algn="ctr" rtl="0">
                <a:buNone/>
              </a:pPr>
              <a:r>
                <a:rPr lang="en-US"/>
                <a:t>S</a:t>
              </a:r>
            </a:p>
          </p:txBody>
        </p:sp>
        <p:sp>
          <p:nvSpPr>
            <p:cNvPr id="91" name="Shape 625"/>
            <p:cNvSpPr/>
            <p:nvPr/>
          </p:nvSpPr>
          <p:spPr>
            <a:xfrm>
              <a:off x="6466833" y="3552710"/>
              <a:ext cx="91500" cy="915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spAutoFit/>
            </a:bodyPr>
            <a:lstStyle/>
            <a:p>
              <a:endParaRPr/>
            </a:p>
          </p:txBody>
        </p:sp>
        <p:sp>
          <p:nvSpPr>
            <p:cNvPr id="92" name="Shape 626"/>
            <p:cNvSpPr txBox="1"/>
            <p:nvPr/>
          </p:nvSpPr>
          <p:spPr>
            <a:xfrm>
              <a:off x="6306595" y="3537113"/>
              <a:ext cx="365699" cy="548699"/>
            </a:xfrm>
            <a:prstGeom prst="rect">
              <a:avLst/>
            </a:prstGeom>
          </p:spPr>
          <p:txBody>
            <a:bodyPr lIns="91425" tIns="91425" rIns="91425" bIns="91425" anchor="ctr" anchorCtr="0">
              <a:spAutoFit/>
            </a:bodyPr>
            <a:lstStyle/>
            <a:p>
              <a:pPr lvl="0" algn="ctr" rtl="0">
                <a:buNone/>
              </a:pPr>
              <a:r>
                <a:rPr lang="en-US"/>
                <a:t>P</a:t>
              </a:r>
            </a:p>
          </p:txBody>
        </p:sp>
      </p:grpSp>
    </p:spTree>
    <p:extLst>
      <p:ext uri="{BB962C8B-B14F-4D97-AF65-F5344CB8AC3E}">
        <p14:creationId xmlns:p14="http://schemas.microsoft.com/office/powerpoint/2010/main" val="411803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Questions?</a:t>
            </a:r>
          </a:p>
        </p:txBody>
      </p:sp>
      <p:sp>
        <p:nvSpPr>
          <p:cNvPr id="5" name="Text Placeholder 4"/>
          <p:cNvSpPr>
            <a:spLocks noGrp="1"/>
          </p:cNvSpPr>
          <p:nvPr>
            <p:ph type="body" idx="1"/>
          </p:nvPr>
        </p:nvSpPr>
        <p:spPr/>
        <p:txBody>
          <a:bodyPr/>
          <a:lstStyle/>
          <a:p>
            <a:r>
              <a:rPr lang="en-US" dirty="0"/>
              <a:t>Ellipsoid/Triangle Collisions – Ellipsoid-Interior</a:t>
            </a:r>
          </a:p>
        </p:txBody>
      </p:sp>
    </p:spTree>
    <p:extLst>
      <p:ext uri="{BB962C8B-B14F-4D97-AF65-F5344CB8AC3E}">
        <p14:creationId xmlns:p14="http://schemas.microsoft.com/office/powerpoint/2010/main" val="1183999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Shape 677"/>
          <p:cNvSpPr txBox="1">
            <a:spLocks noGrp="1"/>
          </p:cNvSpPr>
          <p:nvPr>
            <p:ph type="title"/>
          </p:nvPr>
        </p:nvSpPr>
        <p:spPr/>
        <p:txBody>
          <a:bodyPr>
            <a:normAutofit/>
          </a:bodyPr>
          <a:lstStyle/>
          <a:p>
            <a:pPr lvl="0"/>
            <a:r>
              <a:rPr lang="en-US" dirty="0"/>
              <a:t>Sphere-edge collision</a:t>
            </a:r>
          </a:p>
        </p:txBody>
      </p:sp>
      <p:sp>
        <p:nvSpPr>
          <p:cNvPr id="678" name="Shape 678"/>
          <p:cNvSpPr txBox="1">
            <a:spLocks noGrp="1"/>
          </p:cNvSpPr>
          <p:nvPr>
            <p:ph idx="1"/>
          </p:nvPr>
        </p:nvSpPr>
        <p:spPr/>
        <p:txBody>
          <a:bodyPr>
            <a:normAutofit fontScale="85000" lnSpcReduction="20000"/>
          </a:bodyPr>
          <a:lstStyle/>
          <a:p>
            <a:pPr lvl="0"/>
            <a:r>
              <a:rPr lang="en-US" dirty="0"/>
              <a:t>Sphere vs. edge is the same as sphere vs. line segment</a:t>
            </a:r>
          </a:p>
          <a:p>
            <a:pPr lvl="1"/>
            <a:r>
              <a:rPr lang="en-US" dirty="0"/>
              <a:t>Intersect moving sphere with the infinite line containing the edge</a:t>
            </a:r>
          </a:p>
          <a:p>
            <a:pPr lvl="1"/>
            <a:r>
              <a:rPr lang="en-US" dirty="0"/>
              <a:t>Reject intersection if it occurs outside the line segment</a:t>
            </a:r>
          </a:p>
          <a:p>
            <a:pPr lvl="0"/>
            <a:r>
              <a:rPr lang="en-US" dirty="0"/>
              <a:t>How do we collide a moving sphere with a line?</a:t>
            </a:r>
          </a:p>
          <a:p>
            <a:pPr lvl="1"/>
            <a:r>
              <a:rPr lang="en-US" dirty="0"/>
              <a:t>Really just finding when sphere center passes within 1 unit of line</a:t>
            </a:r>
          </a:p>
          <a:p>
            <a:pPr lvl="1"/>
            <a:r>
              <a:rPr lang="en-US" dirty="0"/>
              <a:t>If we treat the line as an infinite cylinder with radius 1, and the motion of sphere center as ray we can use ray-cylinder intersection</a:t>
            </a:r>
          </a:p>
        </p:txBody>
      </p:sp>
    </p:spTree>
    <p:extLst>
      <p:ext uri="{BB962C8B-B14F-4D97-AF65-F5344CB8AC3E}">
        <p14:creationId xmlns:p14="http://schemas.microsoft.com/office/powerpoint/2010/main" val="37269621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Shape 682"/>
        <p:cNvGrpSpPr/>
        <p:nvPr/>
      </p:nvGrpSpPr>
      <p:grpSpPr>
        <a:xfrm>
          <a:off x="0" y="0"/>
          <a:ext cx="0" cy="0"/>
          <a:chOff x="0" y="0"/>
          <a:chExt cx="0" cy="0"/>
        </a:xfrm>
      </p:grpSpPr>
      <p:sp>
        <p:nvSpPr>
          <p:cNvPr id="34" name="Rectangle 33"/>
          <p:cNvSpPr/>
          <p:nvPr/>
        </p:nvSpPr>
        <p:spPr>
          <a:xfrm>
            <a:off x="4419599" y="1104390"/>
            <a:ext cx="4578597" cy="382956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Shape 684"/>
          <p:cNvSpPr txBox="1">
            <a:spLocks noGrp="1"/>
          </p:cNvSpPr>
          <p:nvPr>
            <p:ph type="title"/>
          </p:nvPr>
        </p:nvSpPr>
        <p:spPr/>
        <p:txBody>
          <a:bodyPr>
            <a:normAutofit fontScale="90000"/>
          </a:bodyPr>
          <a:lstStyle/>
          <a:p>
            <a:r>
              <a:rPr lang="en-US" dirty="0"/>
              <a:t>Analytic sphere-edge collision</a:t>
            </a:r>
          </a:p>
        </p:txBody>
      </p:sp>
      <p:sp>
        <p:nvSpPr>
          <p:cNvPr id="683" name="Shape 683"/>
          <p:cNvSpPr txBox="1">
            <a:spLocks noGrp="1"/>
          </p:cNvSpPr>
          <p:nvPr>
            <p:ph sz="half" idx="1"/>
          </p:nvPr>
        </p:nvSpPr>
        <p:spPr>
          <a:xfrm>
            <a:off x="457200" y="1200151"/>
            <a:ext cx="3865227" cy="3774960"/>
          </a:xfrm>
        </p:spPr>
        <p:txBody>
          <a:bodyPr>
            <a:normAutofit fontScale="77500" lnSpcReduction="20000"/>
          </a:bodyPr>
          <a:lstStyle/>
          <a:p>
            <a:r>
              <a:rPr lang="en-US" dirty="0"/>
              <a:t>Area of parallelogram formed by two vectors is the length of their cross product</a:t>
            </a:r>
          </a:p>
          <a:p>
            <a:pPr lvl="0"/>
            <a:r>
              <a:rPr lang="en-US" dirty="0"/>
              <a:t>Defining the surface of an infinite cylinder with vectors</a:t>
            </a:r>
          </a:p>
          <a:p>
            <a:pPr lvl="1"/>
            <a:r>
              <a:rPr lang="en-US" dirty="0"/>
              <a:t>Given two points C and D along cylinder axis</a:t>
            </a:r>
          </a:p>
          <a:p>
            <a:pPr lvl="1"/>
            <a:r>
              <a:rPr lang="en-US" dirty="0"/>
              <a:t>Point P on surface if </a:t>
            </a:r>
          </a:p>
          <a:p>
            <a:pPr lvl="2"/>
            <a:r>
              <a:rPr lang="en-US" dirty="0"/>
              <a:t>Area of gray parallelogram = Area of green parallelogram</a:t>
            </a:r>
          </a:p>
          <a:p>
            <a:pPr lvl="2"/>
            <a:r>
              <a:rPr lang="en-US" dirty="0"/>
              <a:t>This means that their height is equal, which means that the distance of p</a:t>
            </a:r>
            <a:r>
              <a:rPr lang="en-US" i="1" dirty="0">
                <a:latin typeface="Cambria Math" panose="02040503050406030204" pitchFamily="18" charset="0"/>
              </a:rPr>
              <a:t> </a:t>
            </a:r>
            <a:r>
              <a:rPr lang="en-US" dirty="0"/>
              <a:t>to the line segment is 1</a:t>
            </a:r>
            <a:endParaRPr lang="en-US" i="1" dirty="0">
              <a:latin typeface="Cambria Math" panose="02040503050406030204" pitchFamily="18" charset="0"/>
            </a:endParaRPr>
          </a:p>
        </p:txBody>
      </p:sp>
      <p:grpSp>
        <p:nvGrpSpPr>
          <p:cNvPr id="37" name="Group 36"/>
          <p:cNvGrpSpPr/>
          <p:nvPr/>
        </p:nvGrpSpPr>
        <p:grpSpPr>
          <a:xfrm>
            <a:off x="4805599" y="1221523"/>
            <a:ext cx="3424001" cy="1749407"/>
            <a:chOff x="786473" y="4285337"/>
            <a:chExt cx="3424001" cy="1749407"/>
          </a:xfrm>
        </p:grpSpPr>
        <p:sp>
          <p:nvSpPr>
            <p:cNvPr id="38" name="Shape 686"/>
            <p:cNvSpPr txBox="1"/>
            <p:nvPr/>
          </p:nvSpPr>
          <p:spPr>
            <a:xfrm>
              <a:off x="2655038" y="4332337"/>
              <a:ext cx="552600" cy="548699"/>
            </a:xfrm>
            <a:prstGeom prst="rect">
              <a:avLst/>
            </a:prstGeom>
          </p:spPr>
          <p:txBody>
            <a:bodyPr lIns="91425" tIns="91425" rIns="91425" bIns="91425" anchor="ctr" anchorCtr="0">
              <a:noAutofit/>
            </a:bodyPr>
            <a:lstStyle/>
            <a:p>
              <a:pPr lvl="0" algn="ctr" rtl="0">
                <a:buNone/>
              </a:pPr>
              <a:r>
                <a:rPr lang="en-US" dirty="0"/>
                <a:t>D</a:t>
              </a:r>
            </a:p>
          </p:txBody>
        </p:sp>
        <p:sp>
          <p:nvSpPr>
            <p:cNvPr id="39" name="Shape 687"/>
            <p:cNvSpPr/>
            <p:nvPr/>
          </p:nvSpPr>
          <p:spPr>
            <a:xfrm rot="-1253398">
              <a:off x="2603755" y="4285337"/>
              <a:ext cx="861531" cy="1109571"/>
            </a:xfrm>
            <a:prstGeom prst="ellips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40" name="Shape 689"/>
            <p:cNvSpPr/>
            <p:nvPr/>
          </p:nvSpPr>
          <p:spPr>
            <a:xfrm rot="9620928" flipH="1">
              <a:off x="1234072" y="5066719"/>
              <a:ext cx="2194514" cy="479481"/>
            </a:xfrm>
            <a:prstGeom prst="parallelogram">
              <a:avLst>
                <a:gd name="adj" fmla="val 51512"/>
              </a:avLst>
            </a:prstGeom>
            <a:solidFill>
              <a:srgbClr val="CCCCCC"/>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41" name="Shape 690"/>
            <p:cNvSpPr/>
            <p:nvPr/>
          </p:nvSpPr>
          <p:spPr>
            <a:xfrm>
              <a:off x="1170090" y="5410567"/>
              <a:ext cx="91500" cy="91500"/>
            </a:xfrm>
            <a:prstGeom prst="ellipse">
              <a:avLst/>
            </a:prstGeom>
            <a:solidFill>
              <a:srgbClr val="000000"/>
            </a:solidFill>
            <a:ln>
              <a:noFill/>
            </a:ln>
          </p:spPr>
          <p:txBody>
            <a:bodyPr lIns="91425" tIns="91425" rIns="91425" bIns="91425" anchor="ctr" anchorCtr="0">
              <a:noAutofit/>
            </a:bodyPr>
            <a:lstStyle/>
            <a:p>
              <a:endParaRPr dirty="0"/>
            </a:p>
          </p:txBody>
        </p:sp>
        <p:sp>
          <p:nvSpPr>
            <p:cNvPr id="42" name="Shape 691"/>
            <p:cNvSpPr/>
            <p:nvPr/>
          </p:nvSpPr>
          <p:spPr>
            <a:xfrm>
              <a:off x="2998891" y="4736197"/>
              <a:ext cx="91500" cy="91500"/>
            </a:xfrm>
            <a:prstGeom prst="ellipse">
              <a:avLst/>
            </a:prstGeom>
            <a:solidFill>
              <a:srgbClr val="000000"/>
            </a:solidFill>
            <a:ln>
              <a:noFill/>
            </a:ln>
          </p:spPr>
          <p:txBody>
            <a:bodyPr lIns="91425" tIns="91425" rIns="91425" bIns="91425" anchor="ctr" anchorCtr="0">
              <a:noAutofit/>
            </a:bodyPr>
            <a:lstStyle/>
            <a:p>
              <a:endParaRPr dirty="0"/>
            </a:p>
          </p:txBody>
        </p:sp>
        <p:sp>
          <p:nvSpPr>
            <p:cNvPr id="43" name="Shape 692"/>
            <p:cNvSpPr/>
            <p:nvPr/>
          </p:nvSpPr>
          <p:spPr>
            <a:xfrm rot="-1055740">
              <a:off x="786473" y="4925435"/>
              <a:ext cx="861401" cy="1109309"/>
            </a:xfrm>
            <a:prstGeom prst="ellips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44" name="Shape 693"/>
            <p:cNvSpPr txBox="1"/>
            <p:nvPr/>
          </p:nvSpPr>
          <p:spPr>
            <a:xfrm>
              <a:off x="790043" y="5023852"/>
              <a:ext cx="552600" cy="548699"/>
            </a:xfrm>
            <a:prstGeom prst="rect">
              <a:avLst/>
            </a:prstGeom>
          </p:spPr>
          <p:txBody>
            <a:bodyPr lIns="91425" tIns="91425" rIns="91425" bIns="91425" anchor="ctr" anchorCtr="0">
              <a:noAutofit/>
            </a:bodyPr>
            <a:lstStyle/>
            <a:p>
              <a:pPr lvl="0" algn="ctr" rtl="0">
                <a:buNone/>
              </a:pPr>
              <a:r>
                <a:rPr lang="en-US" dirty="0"/>
                <a:t>C</a:t>
              </a:r>
            </a:p>
          </p:txBody>
        </p:sp>
        <p:cxnSp>
          <p:nvCxnSpPr>
            <p:cNvPr id="45" name="Shape 694"/>
            <p:cNvCxnSpPr/>
            <p:nvPr/>
          </p:nvCxnSpPr>
          <p:spPr>
            <a:xfrm rot="10800000" flipH="1">
              <a:off x="975780" y="4324597"/>
              <a:ext cx="1828800" cy="640200"/>
            </a:xfrm>
            <a:prstGeom prst="straightConnector1">
              <a:avLst/>
            </a:prstGeom>
            <a:noFill/>
            <a:ln w="19050" cap="flat">
              <a:solidFill>
                <a:srgbClr val="000000"/>
              </a:solidFill>
              <a:prstDash val="dot"/>
              <a:round/>
              <a:headEnd type="none" w="lg" len="lg"/>
              <a:tailEnd type="none" w="lg" len="lg"/>
            </a:ln>
          </p:spPr>
        </p:cxnSp>
        <p:cxnSp>
          <p:nvCxnSpPr>
            <p:cNvPr id="46" name="Shape 695"/>
            <p:cNvCxnSpPr/>
            <p:nvPr/>
          </p:nvCxnSpPr>
          <p:spPr>
            <a:xfrm rot="10800000" flipH="1">
              <a:off x="1375830" y="5376157"/>
              <a:ext cx="1828800" cy="640200"/>
            </a:xfrm>
            <a:prstGeom prst="straightConnector1">
              <a:avLst/>
            </a:prstGeom>
            <a:noFill/>
            <a:ln w="19050" cap="flat">
              <a:solidFill>
                <a:srgbClr val="000000"/>
              </a:solidFill>
              <a:prstDash val="dot"/>
              <a:round/>
              <a:headEnd type="none" w="lg" len="lg"/>
              <a:tailEnd type="none" w="lg" len="lg"/>
            </a:ln>
          </p:spPr>
        </p:cxnSp>
        <p:cxnSp>
          <p:nvCxnSpPr>
            <p:cNvPr id="47" name="Shape 696"/>
            <p:cNvCxnSpPr/>
            <p:nvPr/>
          </p:nvCxnSpPr>
          <p:spPr>
            <a:xfrm rot="10800000" flipH="1">
              <a:off x="1215810" y="4804657"/>
              <a:ext cx="1828800" cy="640200"/>
            </a:xfrm>
            <a:prstGeom prst="straightConnector1">
              <a:avLst/>
            </a:prstGeom>
            <a:noFill/>
            <a:ln w="19050" cap="flat">
              <a:solidFill>
                <a:srgbClr val="000000"/>
              </a:solidFill>
              <a:prstDash val="solid"/>
              <a:round/>
              <a:headEnd type="none" w="lg" len="lg"/>
              <a:tailEnd type="triangle" w="lg" len="lg"/>
            </a:ln>
          </p:spPr>
        </p:cxnSp>
        <p:sp>
          <p:nvSpPr>
            <p:cNvPr id="48" name="Shape 697"/>
            <p:cNvSpPr/>
            <p:nvPr/>
          </p:nvSpPr>
          <p:spPr>
            <a:xfrm rot="7976278">
              <a:off x="3266369" y="4568666"/>
              <a:ext cx="182764" cy="557824"/>
            </a:xfrm>
            <a:prstGeom prst="leftBrace">
              <a:avLst>
                <a:gd name="adj1" fmla="val 56250"/>
                <a:gd name="adj2" fmla="val 48428"/>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49" name="Shape 698"/>
            <p:cNvSpPr txBox="1"/>
            <p:nvPr/>
          </p:nvSpPr>
          <p:spPr>
            <a:xfrm>
              <a:off x="3262474" y="4401065"/>
              <a:ext cx="948000" cy="548699"/>
            </a:xfrm>
            <a:prstGeom prst="rect">
              <a:avLst/>
            </a:prstGeom>
          </p:spPr>
          <p:txBody>
            <a:bodyPr lIns="91425" tIns="91425" rIns="91425" bIns="91425" anchor="ctr" anchorCtr="0">
              <a:noAutofit/>
            </a:bodyPr>
            <a:lstStyle/>
            <a:p>
              <a:pPr lvl="0" algn="ctr" rtl="0">
                <a:buNone/>
              </a:pPr>
              <a:r>
                <a:rPr lang="en-US" dirty="0"/>
                <a:t>1 unit</a:t>
              </a:r>
            </a:p>
          </p:txBody>
        </p:sp>
        <p:sp>
          <p:nvSpPr>
            <p:cNvPr id="51" name="Shape 711"/>
            <p:cNvSpPr txBox="1"/>
            <p:nvPr/>
          </p:nvSpPr>
          <p:spPr>
            <a:xfrm>
              <a:off x="1900946" y="5240451"/>
              <a:ext cx="552600" cy="452400"/>
            </a:xfrm>
            <a:prstGeom prst="rect">
              <a:avLst/>
            </a:prstGeom>
          </p:spPr>
          <p:txBody>
            <a:bodyPr lIns="91425" tIns="91425" rIns="91425" bIns="91425" anchor="ctr" anchorCtr="0">
              <a:noAutofit/>
            </a:bodyPr>
            <a:lstStyle/>
            <a:p>
              <a:pPr lvl="0" algn="ctr" rtl="0">
                <a:buNone/>
              </a:pPr>
              <a:r>
                <a:rPr lang="en-US" dirty="0"/>
                <a:t>P</a:t>
              </a:r>
            </a:p>
          </p:txBody>
        </p:sp>
        <p:sp>
          <p:nvSpPr>
            <p:cNvPr id="52" name="Shape 712"/>
            <p:cNvSpPr/>
            <p:nvPr/>
          </p:nvSpPr>
          <p:spPr>
            <a:xfrm>
              <a:off x="2085798" y="5589019"/>
              <a:ext cx="91500" cy="91500"/>
            </a:xfrm>
            <a:prstGeom prst="ellipse">
              <a:avLst/>
            </a:prstGeom>
            <a:solidFill>
              <a:srgbClr val="000000"/>
            </a:solidFill>
            <a:ln>
              <a:noFill/>
            </a:ln>
          </p:spPr>
          <p:txBody>
            <a:bodyPr lIns="91425" tIns="91425" rIns="91425" bIns="91425" anchor="ctr" anchorCtr="0">
              <a:noAutofit/>
            </a:bodyPr>
            <a:lstStyle/>
            <a:p>
              <a:endParaRPr dirty="0"/>
            </a:p>
          </p:txBody>
        </p:sp>
        <p:cxnSp>
          <p:nvCxnSpPr>
            <p:cNvPr id="53" name="Shape 713"/>
            <p:cNvCxnSpPr/>
            <p:nvPr/>
          </p:nvCxnSpPr>
          <p:spPr>
            <a:xfrm>
              <a:off x="1258695" y="5453970"/>
              <a:ext cx="859199" cy="170099"/>
            </a:xfrm>
            <a:prstGeom prst="straightConnector1">
              <a:avLst/>
            </a:prstGeom>
            <a:noFill/>
            <a:ln w="19050" cap="flat">
              <a:solidFill>
                <a:srgbClr val="000000"/>
              </a:solidFill>
              <a:prstDash val="solid"/>
              <a:round/>
              <a:headEnd type="none" w="lg" len="lg"/>
              <a:tailEnd type="triangle" w="lg" len="lg"/>
            </a:ln>
          </p:spPr>
        </p:cxnSp>
      </p:grpSp>
      <p:grpSp>
        <p:nvGrpSpPr>
          <p:cNvPr id="13" name="Group 12"/>
          <p:cNvGrpSpPr/>
          <p:nvPr/>
        </p:nvGrpSpPr>
        <p:grpSpPr>
          <a:xfrm>
            <a:off x="4419600" y="3257550"/>
            <a:ext cx="2931303" cy="1758314"/>
            <a:chOff x="4876801" y="3257551"/>
            <a:chExt cx="2931303" cy="1758314"/>
          </a:xfrm>
        </p:grpSpPr>
        <p:sp>
          <p:nvSpPr>
            <p:cNvPr id="58" name="Shape 700"/>
            <p:cNvSpPr txBox="1"/>
            <p:nvPr/>
          </p:nvSpPr>
          <p:spPr>
            <a:xfrm>
              <a:off x="4876801" y="3780067"/>
              <a:ext cx="552600" cy="452400"/>
            </a:xfrm>
            <a:prstGeom prst="rect">
              <a:avLst/>
            </a:prstGeom>
          </p:spPr>
          <p:txBody>
            <a:bodyPr lIns="91425" tIns="91425" rIns="91425" bIns="91425" anchor="ctr" anchorCtr="0">
              <a:noAutofit/>
            </a:bodyPr>
            <a:lstStyle/>
            <a:p>
              <a:pPr lvl="0" algn="ctr" rtl="0">
                <a:buNone/>
              </a:pPr>
              <a:r>
                <a:rPr lang="en-US" dirty="0"/>
                <a:t>C</a:t>
              </a:r>
            </a:p>
          </p:txBody>
        </p:sp>
        <p:sp>
          <p:nvSpPr>
            <p:cNvPr id="59" name="Shape 701"/>
            <p:cNvSpPr txBox="1"/>
            <p:nvPr/>
          </p:nvSpPr>
          <p:spPr>
            <a:xfrm>
              <a:off x="7239001" y="3627667"/>
              <a:ext cx="552600" cy="452400"/>
            </a:xfrm>
            <a:prstGeom prst="rect">
              <a:avLst/>
            </a:prstGeom>
          </p:spPr>
          <p:txBody>
            <a:bodyPr lIns="91425" tIns="91425" rIns="91425" bIns="91425" anchor="ctr" anchorCtr="0">
              <a:noAutofit/>
            </a:bodyPr>
            <a:lstStyle/>
            <a:p>
              <a:pPr lvl="0" algn="ctr" rtl="0">
                <a:buNone/>
              </a:pPr>
              <a:r>
                <a:rPr lang="en-US" dirty="0"/>
                <a:t>D</a:t>
              </a:r>
            </a:p>
          </p:txBody>
        </p:sp>
        <p:grpSp>
          <p:nvGrpSpPr>
            <p:cNvPr id="11" name="Group 10"/>
            <p:cNvGrpSpPr/>
            <p:nvPr/>
          </p:nvGrpSpPr>
          <p:grpSpPr>
            <a:xfrm rot="5400000">
              <a:off x="5862933" y="2693453"/>
              <a:ext cx="1381073" cy="2509269"/>
              <a:chOff x="6305850" y="3002400"/>
              <a:chExt cx="1381073" cy="2509269"/>
            </a:xfrm>
          </p:grpSpPr>
          <p:sp>
            <p:nvSpPr>
              <p:cNvPr id="56" name="Shape 685"/>
              <p:cNvSpPr/>
              <p:nvPr/>
            </p:nvSpPr>
            <p:spPr>
              <a:xfrm>
                <a:off x="6305850" y="3446302"/>
                <a:ext cx="1337400" cy="2022299"/>
              </a:xfrm>
              <a:prstGeom prst="rect">
                <a:avLst/>
              </a:prstGeom>
              <a:noFill/>
              <a:ln w="19050" cap="flat">
                <a:solidFill>
                  <a:srgbClr val="000000"/>
                </a:solidFill>
                <a:prstDash val="dot"/>
                <a:round/>
                <a:headEnd type="none" w="med" len="med"/>
                <a:tailEnd type="none" w="med" len="med"/>
              </a:ln>
            </p:spPr>
            <p:txBody>
              <a:bodyPr lIns="91425" tIns="91425" rIns="91425" bIns="91425" anchor="ctr" anchorCtr="0">
                <a:noAutofit/>
              </a:bodyPr>
              <a:lstStyle/>
              <a:p>
                <a:endParaRPr dirty="0"/>
              </a:p>
            </p:txBody>
          </p:sp>
          <p:sp>
            <p:nvSpPr>
              <p:cNvPr id="57" name="Shape 688"/>
              <p:cNvSpPr/>
              <p:nvPr/>
            </p:nvSpPr>
            <p:spPr>
              <a:xfrm>
                <a:off x="6979900" y="3445009"/>
                <a:ext cx="663300" cy="2022000"/>
              </a:xfrm>
              <a:prstGeom prst="rect">
                <a:avLst/>
              </a:prstGeom>
              <a:solidFill>
                <a:srgbClr val="CCCCCC"/>
              </a:solidFill>
              <a:ln w="19050" cap="flat">
                <a:solidFill>
                  <a:srgbClr val="000000"/>
                </a:solidFill>
                <a:prstDash val="solid"/>
                <a:round/>
                <a:headEnd type="none" w="med" len="med"/>
                <a:tailEnd type="none" w="med" len="med"/>
              </a:ln>
            </p:spPr>
            <p:txBody>
              <a:bodyPr lIns="91425" tIns="91425" rIns="91425" bIns="91425" anchor="ctr" anchorCtr="0">
                <a:noAutofit/>
              </a:bodyPr>
              <a:lstStyle/>
              <a:p>
                <a:endParaRPr dirty="0"/>
              </a:p>
            </p:txBody>
          </p:sp>
          <p:sp>
            <p:nvSpPr>
              <p:cNvPr id="60" name="Shape 702"/>
              <p:cNvSpPr/>
              <p:nvPr/>
            </p:nvSpPr>
            <p:spPr>
              <a:xfrm rot="5400000" flipH="1">
                <a:off x="6081217" y="3901200"/>
                <a:ext cx="2460899" cy="663300"/>
              </a:xfrm>
              <a:prstGeom prst="parallelogram">
                <a:avLst>
                  <a:gd name="adj" fmla="val 65360"/>
                </a:avLst>
              </a:prstGeom>
              <a:solidFill>
                <a:srgbClr val="00FF00">
                  <a:alpha val="24710"/>
                </a:srgbClr>
              </a:solidFill>
              <a:ln w="19050" cap="flat">
                <a:solidFill>
                  <a:srgbClr val="000000"/>
                </a:solidFill>
                <a:prstDash val="dash"/>
                <a:round/>
                <a:headEnd type="none" w="med" len="med"/>
                <a:tailEnd type="none" w="med" len="med"/>
              </a:ln>
            </p:spPr>
            <p:txBody>
              <a:bodyPr lIns="91425" tIns="91425" rIns="91425" bIns="91425" anchor="ctr" anchorCtr="0">
                <a:noAutofit/>
              </a:bodyPr>
              <a:lstStyle/>
              <a:p>
                <a:endParaRPr dirty="0"/>
              </a:p>
            </p:txBody>
          </p:sp>
          <p:cxnSp>
            <p:nvCxnSpPr>
              <p:cNvPr id="61" name="Shape 703"/>
              <p:cNvCxnSpPr/>
              <p:nvPr/>
            </p:nvCxnSpPr>
            <p:spPr>
              <a:xfrm rot="10800000" flipH="1">
                <a:off x="6978366" y="3446400"/>
                <a:ext cx="599" cy="2016899"/>
              </a:xfrm>
              <a:prstGeom prst="straightConnector1">
                <a:avLst/>
              </a:prstGeom>
              <a:noFill/>
              <a:ln w="19050" cap="flat">
                <a:solidFill>
                  <a:srgbClr val="000000"/>
                </a:solidFill>
                <a:prstDash val="solid"/>
                <a:round/>
                <a:headEnd type="none" w="lg" len="lg"/>
                <a:tailEnd type="triangle" w="lg" len="lg"/>
              </a:ln>
            </p:spPr>
          </p:cxnSp>
          <p:sp>
            <p:nvSpPr>
              <p:cNvPr id="62" name="Shape 704"/>
              <p:cNvSpPr/>
              <p:nvPr/>
            </p:nvSpPr>
            <p:spPr>
              <a:xfrm>
                <a:off x="6931021" y="3406873"/>
                <a:ext cx="91500" cy="91500"/>
              </a:xfrm>
              <a:prstGeom prst="ellipse">
                <a:avLst/>
              </a:prstGeom>
              <a:solidFill>
                <a:srgbClr val="000000"/>
              </a:solidFill>
              <a:ln>
                <a:noFill/>
              </a:ln>
            </p:spPr>
            <p:txBody>
              <a:bodyPr lIns="91425" tIns="91425" rIns="91425" bIns="91425" anchor="ctr" anchorCtr="0">
                <a:noAutofit/>
              </a:bodyPr>
              <a:lstStyle/>
              <a:p>
                <a:endParaRPr dirty="0"/>
              </a:p>
            </p:txBody>
          </p:sp>
          <p:sp>
            <p:nvSpPr>
              <p:cNvPr id="63" name="Shape 705"/>
              <p:cNvSpPr/>
              <p:nvPr/>
            </p:nvSpPr>
            <p:spPr>
              <a:xfrm>
                <a:off x="6931021" y="5420169"/>
                <a:ext cx="91500" cy="91500"/>
              </a:xfrm>
              <a:prstGeom prst="ellipse">
                <a:avLst/>
              </a:prstGeom>
              <a:solidFill>
                <a:srgbClr val="000000"/>
              </a:solidFill>
              <a:ln>
                <a:noFill/>
              </a:ln>
            </p:spPr>
            <p:txBody>
              <a:bodyPr lIns="91425" tIns="91425" rIns="91425" bIns="91425" anchor="ctr" anchorCtr="0">
                <a:noAutofit/>
              </a:bodyPr>
              <a:lstStyle/>
              <a:p>
                <a:endParaRPr dirty="0"/>
              </a:p>
            </p:txBody>
          </p:sp>
          <p:cxnSp>
            <p:nvCxnSpPr>
              <p:cNvPr id="64" name="Shape 706"/>
              <p:cNvCxnSpPr/>
              <p:nvPr/>
            </p:nvCxnSpPr>
            <p:spPr>
              <a:xfrm rot="10800000" flipH="1">
                <a:off x="6978366" y="5029800"/>
                <a:ext cx="664799" cy="433500"/>
              </a:xfrm>
              <a:prstGeom prst="straightConnector1">
                <a:avLst/>
              </a:prstGeom>
              <a:noFill/>
              <a:ln w="19050" cap="flat">
                <a:solidFill>
                  <a:srgbClr val="000000"/>
                </a:solidFill>
                <a:prstDash val="solid"/>
                <a:round/>
                <a:headEnd type="none" w="lg" len="lg"/>
                <a:tailEnd type="triangle" w="lg" len="lg"/>
              </a:ln>
            </p:spPr>
          </p:cxnSp>
          <p:sp>
            <p:nvSpPr>
              <p:cNvPr id="65" name="Shape 707"/>
              <p:cNvSpPr/>
              <p:nvPr/>
            </p:nvSpPr>
            <p:spPr>
              <a:xfrm>
                <a:off x="7595423" y="4996373"/>
                <a:ext cx="91500" cy="91500"/>
              </a:xfrm>
              <a:prstGeom prst="ellipse">
                <a:avLst/>
              </a:prstGeom>
              <a:solidFill>
                <a:srgbClr val="000000"/>
              </a:solidFill>
              <a:ln>
                <a:noFill/>
              </a:ln>
            </p:spPr>
            <p:txBody>
              <a:bodyPr lIns="91425" tIns="91425" rIns="91425" bIns="91425" anchor="ctr" anchorCtr="0">
                <a:noAutofit/>
              </a:bodyPr>
              <a:lstStyle/>
              <a:p>
                <a:endParaRPr dirty="0"/>
              </a:p>
            </p:txBody>
          </p:sp>
        </p:grpSp>
        <p:sp>
          <p:nvSpPr>
            <p:cNvPr id="66" name="Shape 708"/>
            <p:cNvSpPr txBox="1"/>
            <p:nvPr/>
          </p:nvSpPr>
          <p:spPr>
            <a:xfrm>
              <a:off x="5485093" y="4563465"/>
              <a:ext cx="552600" cy="452400"/>
            </a:xfrm>
            <a:prstGeom prst="rect">
              <a:avLst/>
            </a:prstGeom>
          </p:spPr>
          <p:txBody>
            <a:bodyPr lIns="91425" tIns="91425" rIns="91425" bIns="91425" anchor="ctr" anchorCtr="0">
              <a:noAutofit/>
            </a:bodyPr>
            <a:lstStyle/>
            <a:p>
              <a:pPr lvl="0" algn="ctr" rtl="0">
                <a:buNone/>
              </a:pPr>
              <a:r>
                <a:rPr lang="en-US" dirty="0"/>
                <a:t>P</a:t>
              </a:r>
            </a:p>
          </p:txBody>
        </p:sp>
      </p:grpSp>
      <p:sp>
        <p:nvSpPr>
          <p:cNvPr id="74" name="Shape 710"/>
          <p:cNvSpPr txBox="1"/>
          <p:nvPr/>
        </p:nvSpPr>
        <p:spPr>
          <a:xfrm>
            <a:off x="7010400" y="2571750"/>
            <a:ext cx="1987797" cy="1099200"/>
          </a:xfrm>
          <a:prstGeom prst="rect">
            <a:avLst/>
          </a:prstGeom>
          <a:noFill/>
        </p:spPr>
        <p:txBody>
          <a:bodyPr lIns="91425" tIns="91425" rIns="91425" bIns="91425" anchor="t" anchorCtr="0">
            <a:noAutofit/>
          </a:bodyPr>
          <a:lstStyle/>
          <a:p>
            <a:pPr>
              <a:buNone/>
            </a:pPr>
            <a:r>
              <a:rPr lang="en-US" sz="1600" dirty="0"/>
              <a:t>Green parallelogram area is equal to gray rectangle area if P is on cylinder surface.</a:t>
            </a:r>
          </a:p>
        </p:txBody>
      </p:sp>
    </p:spTree>
    <p:extLst>
      <p:ext uri="{BB962C8B-B14F-4D97-AF65-F5344CB8AC3E}">
        <p14:creationId xmlns:p14="http://schemas.microsoft.com/office/powerpoint/2010/main" val="163599563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0" build="p"/>
      <p:bldP spid="7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22" name="Rectangle 21"/>
          <p:cNvSpPr/>
          <p:nvPr/>
        </p:nvSpPr>
        <p:spPr>
          <a:xfrm>
            <a:off x="5478479" y="3714457"/>
            <a:ext cx="1074721" cy="1219493"/>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324600" y="2494964"/>
            <a:ext cx="2673596" cy="2438986"/>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Shape 718"/>
          <p:cNvSpPr txBox="1">
            <a:spLocks noGrp="1"/>
          </p:cNvSpPr>
          <p:nvPr>
            <p:ph type="title"/>
          </p:nvPr>
        </p:nvSpPr>
        <p:spPr/>
        <p:txBody>
          <a:bodyPr>
            <a:normAutofit fontScale="90000"/>
          </a:bodyPr>
          <a:lstStyle/>
          <a:p>
            <a:r>
              <a:rPr lang="en-US" dirty="0"/>
              <a:t>Analytic sphere-edge collision</a:t>
            </a:r>
          </a:p>
        </p:txBody>
      </p:sp>
      <mc:AlternateContent xmlns:mc="http://schemas.openxmlformats.org/markup-compatibility/2006" xmlns:a14="http://schemas.microsoft.com/office/drawing/2010/main">
        <mc:Choice Requires="a14">
          <p:sp>
            <p:nvSpPr>
              <p:cNvPr id="719" name="Shape 719"/>
              <p:cNvSpPr txBox="1">
                <a:spLocks noGrp="1"/>
              </p:cNvSpPr>
              <p:nvPr>
                <p:ph idx="1"/>
              </p:nvPr>
            </p:nvSpPr>
            <p:spPr>
              <a:xfrm>
                <a:off x="457199" y="1200152"/>
                <a:ext cx="8399085" cy="2774809"/>
              </a:xfrm>
            </p:spPr>
            <p:txBody>
              <a:bodyPr>
                <a:normAutofit fontScale="55000" lnSpcReduction="20000"/>
              </a:bodyPr>
              <a:lstStyle/>
              <a:p>
                <a:pPr lvl="0"/>
                <a:r>
                  <a:rPr lang="en-US" dirty="0"/>
                  <a:t>Set </a:t>
                </a:r>
                <a14:m>
                  <m:oMath xmlns:m="http://schemas.openxmlformats.org/officeDocument/2006/math">
                    <m:r>
                      <a:rPr lang="en-US" i="1" dirty="0" smtClean="0">
                        <a:latin typeface="Cambria Math"/>
                      </a:rPr>
                      <m:t>𝑃</m:t>
                    </m:r>
                    <m:r>
                      <a:rPr lang="en-US" i="1" dirty="0" smtClean="0">
                        <a:latin typeface="Cambria Math"/>
                      </a:rPr>
                      <m:t>=</m:t>
                    </m:r>
                    <m:r>
                      <a:rPr lang="en-US" i="1" dirty="0" smtClean="0">
                        <a:latin typeface="Cambria Math"/>
                      </a:rPr>
                      <m:t>𝐴</m:t>
                    </m:r>
                    <m:r>
                      <a:rPr lang="en-US" i="1" dirty="0" smtClean="0">
                        <a:latin typeface="Cambria Math"/>
                      </a:rPr>
                      <m:t>+(</m:t>
                    </m:r>
                    <m:r>
                      <a:rPr lang="en-US" i="1" dirty="0" smtClean="0">
                        <a:latin typeface="Cambria Math"/>
                      </a:rPr>
                      <m:t>𝐵</m:t>
                    </m:r>
                    <m:r>
                      <a:rPr lang="en-US" i="1" dirty="0" smtClean="0">
                        <a:latin typeface="Cambria Math"/>
                      </a:rPr>
                      <m:t>−</m:t>
                    </m:r>
                    <m:r>
                      <a:rPr lang="en-US" i="1" dirty="0" smtClean="0">
                        <a:latin typeface="Cambria Math"/>
                      </a:rPr>
                      <m:t>𝐴</m:t>
                    </m:r>
                    <m:r>
                      <a:rPr lang="en-US" i="1" dirty="0" smtClean="0">
                        <a:latin typeface="Cambria Math"/>
                      </a:rPr>
                      <m:t>)</m:t>
                    </m:r>
                    <m:r>
                      <a:rPr lang="en-US" i="1" dirty="0" smtClean="0">
                        <a:latin typeface="Cambria Math"/>
                      </a:rPr>
                      <m:t>𝑡</m:t>
                    </m:r>
                  </m:oMath>
                </a14:m>
                <a:r>
                  <a:rPr lang="en-US" dirty="0"/>
                  <a:t> </a:t>
                </a:r>
              </a:p>
              <a:p>
                <a:r>
                  <a:rPr lang="en-US" dirty="0"/>
                  <a:t>Since the area of a parallelogram formed by two vectors is the length of their cross product, we know we know that the point P satisfies </a:t>
                </a:r>
                <a14:m>
                  <m:oMath xmlns:m="http://schemas.openxmlformats.org/officeDocument/2006/math">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r>
                              <m:rPr>
                                <m:nor/>
                              </m:rPr>
                              <a:rPr lang="en-US" dirty="0"/>
                              <m:t>(</m:t>
                            </m:r>
                            <m:r>
                              <m:rPr>
                                <m:nor/>
                              </m:rPr>
                              <a:rPr lang="en-US" dirty="0"/>
                              <m:t>P</m:t>
                            </m:r>
                            <m:r>
                              <m:rPr>
                                <m:nor/>
                              </m:rPr>
                              <a:rPr lang="en-US" dirty="0"/>
                              <m:t> – </m:t>
                            </m:r>
                            <m:r>
                              <m:rPr>
                                <m:nor/>
                              </m:rPr>
                              <a:rPr lang="en-US" dirty="0"/>
                              <m:t>C</m:t>
                            </m:r>
                            <m:r>
                              <m:rPr>
                                <m:nor/>
                              </m:rPr>
                              <a:rPr lang="en-US" dirty="0"/>
                              <m:t>) </m:t>
                            </m:r>
                            <m:r>
                              <m:rPr>
                                <m:nor/>
                              </m:rPr>
                              <a:rPr lang="en-US" dirty="0"/>
                              <m:t>x</m:t>
                            </m:r>
                            <m:r>
                              <m:rPr>
                                <m:nor/>
                              </m:rPr>
                              <a:rPr lang="en-US" dirty="0"/>
                              <m:t> (</m:t>
                            </m:r>
                            <m:r>
                              <m:rPr>
                                <m:nor/>
                              </m:rPr>
                              <a:rPr lang="en-US" dirty="0"/>
                              <m:t>D</m:t>
                            </m:r>
                            <m:r>
                              <m:rPr>
                                <m:nor/>
                              </m:rPr>
                              <a:rPr lang="en-US" dirty="0"/>
                              <m:t> – </m:t>
                            </m:r>
                            <m:r>
                              <m:rPr>
                                <m:nor/>
                              </m:rPr>
                              <a:rPr lang="en-US" dirty="0"/>
                              <m:t>C</m:t>
                            </m:r>
                            <m:r>
                              <m:rPr>
                                <m:nor/>
                              </m:rPr>
                              <a:rPr lang="en-US" dirty="0"/>
                              <m:t>)</m:t>
                            </m:r>
                          </m:e>
                        </m:d>
                      </m:e>
                      <m:sup>
                        <m:r>
                          <a:rPr lang="en-US" i="1" dirty="0">
                            <a:latin typeface="Cambria Math"/>
                          </a:rPr>
                          <m:t>2</m:t>
                        </m:r>
                      </m:sup>
                    </m:sSup>
                    <m:r>
                      <a:rPr lang="en-US" i="1" dirty="0">
                        <a:latin typeface="Cambria Math"/>
                      </a:rPr>
                      <m:t>=</m:t>
                    </m:r>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r>
                              <a:rPr lang="en-US" i="1" dirty="0">
                                <a:latin typeface="Cambria Math"/>
                              </a:rPr>
                              <m:t>𝐷</m:t>
                            </m:r>
                            <m:r>
                              <a:rPr lang="en-US" i="1" dirty="0">
                                <a:latin typeface="Cambria Math"/>
                              </a:rPr>
                              <m:t>−</m:t>
                            </m:r>
                            <m:r>
                              <a:rPr lang="en-US" i="1" dirty="0">
                                <a:latin typeface="Cambria Math"/>
                              </a:rPr>
                              <m:t>𝐶</m:t>
                            </m:r>
                          </m:e>
                        </m:d>
                      </m:e>
                      <m:sup>
                        <m:r>
                          <a:rPr lang="en-US" i="1" dirty="0">
                            <a:latin typeface="Cambria Math"/>
                          </a:rPr>
                          <m:t>2</m:t>
                        </m:r>
                      </m:sup>
                    </m:sSup>
                  </m:oMath>
                </a14:m>
                <a:r>
                  <a:rPr lang="en-US" dirty="0"/>
                  <a:t>. So, we have</a:t>
                </a:r>
              </a:p>
              <a:p>
                <a:r>
                  <a:rPr lang="en-US" dirty="0">
                    <a:solidFill>
                      <a:schemeClr val="bg1"/>
                    </a:solidFill>
                  </a:rPr>
                  <a:t> </a:t>
                </a:r>
                <a14:m>
                  <m:oMath xmlns:m="http://schemas.openxmlformats.org/officeDocument/2006/math">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i="1" dirty="0">
                                        <a:latin typeface="Cambria Math"/>
                                      </a:rPr>
                                      <m:t>𝐴</m:t>
                                    </m:r>
                                    <m:r>
                                      <a:rPr lang="en-US" i="1" dirty="0">
                                        <a:latin typeface="Cambria Math"/>
                                      </a:rPr>
                                      <m:t>+</m:t>
                                    </m:r>
                                    <m:d>
                                      <m:dPr>
                                        <m:ctrlPr>
                                          <a:rPr lang="en-US" i="1" dirty="0">
                                            <a:latin typeface="Cambria Math" panose="02040503050406030204" pitchFamily="18" charset="0"/>
                                          </a:rPr>
                                        </m:ctrlPr>
                                      </m:dPr>
                                      <m:e>
                                        <m:r>
                                          <a:rPr lang="en-US" i="1" dirty="0">
                                            <a:latin typeface="Cambria Math"/>
                                          </a:rPr>
                                          <m:t>𝐵</m:t>
                                        </m:r>
                                        <m:r>
                                          <a:rPr lang="en-US" i="1" dirty="0">
                                            <a:latin typeface="Cambria Math"/>
                                          </a:rPr>
                                          <m:t>−</m:t>
                                        </m:r>
                                        <m:r>
                                          <a:rPr lang="en-US" i="1" dirty="0">
                                            <a:latin typeface="Cambria Math"/>
                                          </a:rPr>
                                          <m:t>𝐴</m:t>
                                        </m:r>
                                      </m:e>
                                    </m:d>
                                    <m:r>
                                      <a:rPr lang="en-US" i="1" dirty="0">
                                        <a:latin typeface="Cambria Math"/>
                                      </a:rPr>
                                      <m:t>𝑡</m:t>
                                    </m:r>
                                  </m:e>
                                </m:d>
                                <m:r>
                                  <a:rPr lang="en-US" i="1" dirty="0">
                                    <a:latin typeface="Cambria Math"/>
                                  </a:rPr>
                                  <m:t>−</m:t>
                                </m:r>
                                <m:r>
                                  <a:rPr lang="en-US" i="1" dirty="0">
                                    <a:latin typeface="Cambria Math"/>
                                  </a:rPr>
                                  <m:t>𝐶</m:t>
                                </m:r>
                              </m:e>
                            </m:d>
                            <m:r>
                              <a:rPr lang="en-US" i="1" dirty="0">
                                <a:latin typeface="Cambria Math"/>
                              </a:rPr>
                              <m:t>×(</m:t>
                            </m:r>
                            <m:r>
                              <a:rPr lang="en-US" i="1" dirty="0">
                                <a:latin typeface="Cambria Math"/>
                              </a:rPr>
                              <m:t>𝐷</m:t>
                            </m:r>
                            <m:r>
                              <a:rPr lang="en-US" i="1" dirty="0">
                                <a:latin typeface="Cambria Math"/>
                              </a:rPr>
                              <m:t>−</m:t>
                            </m:r>
                            <m:r>
                              <a:rPr lang="en-US" i="1" dirty="0">
                                <a:latin typeface="Cambria Math"/>
                              </a:rPr>
                              <m:t>𝐶</m:t>
                            </m:r>
                            <m:r>
                              <a:rPr lang="en-US" i="1" dirty="0">
                                <a:latin typeface="Cambria Math"/>
                              </a:rPr>
                              <m:t>)</m:t>
                            </m:r>
                          </m:e>
                        </m:d>
                      </m:e>
                      <m:sup>
                        <m:r>
                          <a:rPr lang="en-US" i="1" dirty="0">
                            <a:latin typeface="Cambria Math"/>
                          </a:rPr>
                          <m:t>2</m:t>
                        </m:r>
                      </m:sup>
                    </m:sSup>
                    <m:r>
                      <a:rPr lang="en-US" i="1" dirty="0" smtClean="0">
                        <a:latin typeface="Cambria Math"/>
                      </a:rPr>
                      <m:t>=</m:t>
                    </m:r>
                    <m:sSup>
                      <m:sSupPr>
                        <m:ctrlPr>
                          <a:rPr lang="en-US"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b="0" i="1" dirty="0" smtClean="0">
                                <a:latin typeface="Cambria Math"/>
                              </a:rPr>
                              <m:t>𝐷</m:t>
                            </m:r>
                            <m:r>
                              <a:rPr lang="en-US" b="0" i="1" dirty="0" smtClean="0">
                                <a:latin typeface="Cambria Math"/>
                              </a:rPr>
                              <m:t>−</m:t>
                            </m:r>
                            <m:r>
                              <a:rPr lang="en-US" b="0" i="1" dirty="0" smtClean="0">
                                <a:latin typeface="Cambria Math"/>
                              </a:rPr>
                              <m:t>𝐶</m:t>
                            </m:r>
                          </m:e>
                        </m:d>
                      </m:e>
                      <m:sup>
                        <m:r>
                          <a:rPr lang="en-US" b="0" i="1" dirty="0" smtClean="0">
                            <a:latin typeface="Cambria Math"/>
                          </a:rPr>
                          <m:t>2</m:t>
                        </m:r>
                      </m:sup>
                    </m:sSup>
                  </m:oMath>
                </a14:m>
                <a:endParaRPr lang="en-US" dirty="0"/>
              </a:p>
              <a:p>
                <a:pPr lvl="0"/>
                <a:r>
                  <a:rPr lang="en-US" dirty="0"/>
                  <a:t>Solving for </a:t>
                </a:r>
                <a14:m>
                  <m:oMath xmlns:m="http://schemas.openxmlformats.org/officeDocument/2006/math">
                    <m:r>
                      <a:rPr lang="en-US" i="1" dirty="0">
                        <a:latin typeface="Cambria Math"/>
                      </a:rPr>
                      <m:t>𝑡</m:t>
                    </m:r>
                  </m:oMath>
                </a14:m>
                <a:r>
                  <a:rPr lang="en-US" dirty="0"/>
                  <a:t>, you get quadratic (</a:t>
                </a:r>
                <a14:m>
                  <m:oMath xmlns:m="http://schemas.openxmlformats.org/officeDocument/2006/math">
                    <m:r>
                      <a:rPr lang="en-US" i="1" dirty="0" smtClean="0">
                        <a:latin typeface="Cambria Math"/>
                      </a:rPr>
                      <m:t>𝑎𝑡</m:t>
                    </m:r>
                    <m:r>
                      <a:rPr lang="en-US" i="1" baseline="30000" dirty="0" smtClean="0">
                        <a:latin typeface="Cambria Math"/>
                      </a:rPr>
                      <m:t>2</m:t>
                    </m:r>
                    <m:r>
                      <a:rPr lang="en-US" i="1" dirty="0" smtClean="0">
                        <a:latin typeface="Cambria Math"/>
                      </a:rPr>
                      <m:t>+</m:t>
                    </m:r>
                    <m:r>
                      <a:rPr lang="en-US" i="1" dirty="0" err="1" smtClean="0">
                        <a:latin typeface="Cambria Math"/>
                      </a:rPr>
                      <m:t>𝑏𝑡</m:t>
                    </m:r>
                    <m:r>
                      <a:rPr lang="en-US" i="1" dirty="0" smtClean="0">
                        <a:latin typeface="Cambria Math"/>
                      </a:rPr>
                      <m:t>+</m:t>
                    </m:r>
                    <m:r>
                      <a:rPr lang="en-US" i="1" dirty="0" smtClean="0">
                        <a:latin typeface="Cambria Math"/>
                      </a:rPr>
                      <m:t>𝑐</m:t>
                    </m:r>
                    <m:r>
                      <a:rPr lang="en-US" i="1" dirty="0" smtClean="0">
                        <a:latin typeface="Cambria Math"/>
                      </a:rPr>
                      <m:t>=0</m:t>
                    </m:r>
                  </m:oMath>
                </a14:m>
                <a:r>
                  <a:rPr lang="en-US" dirty="0"/>
                  <a:t>) where</a:t>
                </a:r>
              </a:p>
              <a:p>
                <a:r>
                  <a:rPr lang="en-US" sz="3300" i="1" dirty="0">
                    <a:solidFill>
                      <a:schemeClr val="bg1"/>
                    </a:solidFill>
                    <a:latin typeface="Cambria Math"/>
                  </a:rPr>
                  <a:t> </a:t>
                </a:r>
                <a14:m>
                  <m:oMath xmlns:m="http://schemas.openxmlformats.org/officeDocument/2006/math">
                    <m:r>
                      <a:rPr lang="en-US" i="1" dirty="0" smtClean="0">
                        <a:latin typeface="Cambria Math"/>
                      </a:rPr>
                      <m:t>𝑎</m:t>
                    </m:r>
                    <m:r>
                      <a:rPr lang="en-US" i="1" dirty="0" smtClean="0">
                        <a:latin typeface="Cambria Math"/>
                      </a:rPr>
                      <m:t>=</m:t>
                    </m:r>
                    <m:d>
                      <m:dPr>
                        <m:begChr m:val="‖"/>
                        <m:endChr m:val="‖"/>
                        <m:ctrlPr>
                          <a:rPr lang="en-US" i="1" dirty="0" smtClean="0">
                            <a:latin typeface="Cambria Math" panose="02040503050406030204" pitchFamily="18" charset="0"/>
                          </a:rPr>
                        </m:ctrlPr>
                      </m:dPr>
                      <m:e>
                        <m:r>
                          <a:rPr lang="en-US" i="1" dirty="0">
                            <a:latin typeface="Cambria Math"/>
                          </a:rPr>
                          <m:t>(</m:t>
                        </m:r>
                        <m:r>
                          <a:rPr lang="en-US" i="1" dirty="0">
                            <a:latin typeface="Cambria Math"/>
                          </a:rPr>
                          <m:t>𝐵</m:t>
                        </m:r>
                        <m:r>
                          <a:rPr lang="en-US" i="1" dirty="0">
                            <a:latin typeface="Cambria Math"/>
                          </a:rPr>
                          <m:t>−</m:t>
                        </m:r>
                        <m:r>
                          <a:rPr lang="en-US" i="1" dirty="0">
                            <a:latin typeface="Cambria Math"/>
                          </a:rPr>
                          <m:t>𝐴</m:t>
                        </m:r>
                        <m:r>
                          <a:rPr lang="en-US" i="1" dirty="0">
                            <a:latin typeface="Cambria Math"/>
                          </a:rPr>
                          <m:t>)×(</m:t>
                        </m:r>
                        <m:r>
                          <a:rPr lang="en-US" i="1" dirty="0">
                            <a:latin typeface="Cambria Math"/>
                          </a:rPr>
                          <m:t>𝐷</m:t>
                        </m:r>
                        <m:r>
                          <a:rPr lang="en-US" i="1" dirty="0">
                            <a:latin typeface="Cambria Math"/>
                          </a:rPr>
                          <m:t>−</m:t>
                        </m:r>
                        <m:r>
                          <a:rPr lang="en-US" i="1" dirty="0">
                            <a:latin typeface="Cambria Math"/>
                          </a:rPr>
                          <m:t>𝐶</m:t>
                        </m:r>
                        <m:r>
                          <a:rPr lang="en-US" i="1" dirty="0">
                            <a:latin typeface="Cambria Math"/>
                          </a:rPr>
                          <m:t>)</m:t>
                        </m:r>
                      </m:e>
                    </m:d>
                    <m:r>
                      <a:rPr lang="en-US" i="1" baseline="30000" dirty="0" smtClean="0">
                        <a:latin typeface="Cambria Math"/>
                      </a:rPr>
                      <m:t>2</m:t>
                    </m:r>
                  </m:oMath>
                </a14:m>
                <a:endParaRPr lang="en-US" baseline="30000" dirty="0"/>
              </a:p>
              <a:p>
                <a:r>
                  <a:rPr lang="en-US" sz="3300" i="1" dirty="0">
                    <a:solidFill>
                      <a:schemeClr val="bg1"/>
                    </a:solidFill>
                    <a:latin typeface="Cambria Math"/>
                  </a:rPr>
                  <a:t> </a:t>
                </a:r>
                <a14:m>
                  <m:oMath xmlns:m="http://schemas.openxmlformats.org/officeDocument/2006/math">
                    <m:r>
                      <a:rPr lang="en-US" i="1" dirty="0" smtClean="0">
                        <a:latin typeface="Cambria Math"/>
                      </a:rPr>
                      <m:t>𝑏</m:t>
                    </m:r>
                    <m:r>
                      <a:rPr lang="en-US" i="1" dirty="0" smtClean="0">
                        <a:latin typeface="Cambria Math"/>
                      </a:rPr>
                      <m:t>=2((</m:t>
                    </m:r>
                    <m:r>
                      <a:rPr lang="en-US" i="1" dirty="0" smtClean="0">
                        <a:latin typeface="Cambria Math"/>
                      </a:rPr>
                      <m:t>𝐵</m:t>
                    </m:r>
                    <m:r>
                      <a:rPr lang="en-US" i="1" dirty="0" smtClean="0">
                        <a:latin typeface="Cambria Math"/>
                      </a:rPr>
                      <m:t>−</m:t>
                    </m:r>
                    <m:r>
                      <a:rPr lang="en-US" i="1" dirty="0" smtClean="0">
                        <a:latin typeface="Cambria Math"/>
                      </a:rPr>
                      <m:t>𝐴</m:t>
                    </m:r>
                    <m:r>
                      <a:rPr lang="en-US" i="1" dirty="0" smtClean="0">
                        <a:latin typeface="Cambria Math"/>
                      </a:rPr>
                      <m:t>)×(</m:t>
                    </m:r>
                    <m:r>
                      <a:rPr lang="en-US" i="1" dirty="0" smtClean="0">
                        <a:latin typeface="Cambria Math"/>
                      </a:rPr>
                      <m:t>𝐷</m:t>
                    </m:r>
                    <m:r>
                      <a:rPr lang="en-US" i="1" dirty="0" smtClean="0">
                        <a:latin typeface="Cambria Math"/>
                      </a:rPr>
                      <m:t>−</m:t>
                    </m:r>
                    <m:r>
                      <a:rPr lang="en-US" i="1" dirty="0" smtClean="0">
                        <a:latin typeface="Cambria Math"/>
                      </a:rPr>
                      <m:t>𝐶</m:t>
                    </m:r>
                    <m:r>
                      <a:rPr lang="en-US" b="0" i="1" dirty="0" smtClean="0">
                        <a:latin typeface="Cambria Math"/>
                      </a:rPr>
                      <m:t>)</m:t>
                    </m:r>
                    <m:r>
                      <a:rPr lang="en-US" i="1" dirty="0" smtClean="0">
                        <a:latin typeface="Cambria Math"/>
                      </a:rPr>
                      <m:t>)•</m:t>
                    </m:r>
                    <m:r>
                      <a:rPr lang="en-US" b="0" i="1" dirty="0" smtClean="0">
                        <a:latin typeface="Cambria Math"/>
                      </a:rPr>
                      <m:t>(</m:t>
                    </m:r>
                    <m:r>
                      <a:rPr lang="en-US" i="1" dirty="0" smtClean="0">
                        <a:latin typeface="Cambria Math"/>
                      </a:rPr>
                      <m:t>(</m:t>
                    </m:r>
                    <m:r>
                      <a:rPr lang="en-US" i="1" dirty="0" smtClean="0">
                        <a:latin typeface="Cambria Math"/>
                      </a:rPr>
                      <m:t>𝐴</m:t>
                    </m:r>
                    <m:r>
                      <a:rPr lang="en-US" i="1" dirty="0" smtClean="0">
                        <a:latin typeface="Cambria Math"/>
                      </a:rPr>
                      <m:t>−</m:t>
                    </m:r>
                    <m:r>
                      <a:rPr lang="en-US" i="1" dirty="0" smtClean="0">
                        <a:latin typeface="Cambria Math"/>
                      </a:rPr>
                      <m:t>𝐶</m:t>
                    </m:r>
                    <m:r>
                      <a:rPr lang="en-US" i="1" dirty="0" smtClean="0">
                        <a:latin typeface="Cambria Math"/>
                      </a:rPr>
                      <m:t>)×(</m:t>
                    </m:r>
                    <m:r>
                      <a:rPr lang="en-US" i="1" dirty="0" smtClean="0">
                        <a:latin typeface="Cambria Math"/>
                      </a:rPr>
                      <m:t>𝐷</m:t>
                    </m:r>
                    <m:r>
                      <a:rPr lang="en-US" i="1" dirty="0" smtClean="0">
                        <a:latin typeface="Cambria Math"/>
                      </a:rPr>
                      <m:t>−</m:t>
                    </m:r>
                    <m:r>
                      <a:rPr lang="en-US" i="1" dirty="0" smtClean="0">
                        <a:latin typeface="Cambria Math"/>
                      </a:rPr>
                      <m:t>𝐶</m:t>
                    </m:r>
                    <m:r>
                      <a:rPr lang="en-US" b="0" i="1" dirty="0" smtClean="0">
                        <a:latin typeface="Cambria Math"/>
                      </a:rPr>
                      <m:t>)</m:t>
                    </m:r>
                    <m:r>
                      <a:rPr lang="en-US" i="1" dirty="0" smtClean="0">
                        <a:latin typeface="Cambria Math"/>
                      </a:rPr>
                      <m:t>)</m:t>
                    </m:r>
                  </m:oMath>
                </a14:m>
                <a:endParaRPr lang="en-US" dirty="0"/>
              </a:p>
              <a:p>
                <a14:m>
                  <m:oMath xmlns:m="http://schemas.openxmlformats.org/officeDocument/2006/math">
                    <m:r>
                      <a:rPr lang="en-US" b="0" i="1" dirty="0" smtClean="0">
                        <a:solidFill>
                          <a:schemeClr val="bg1"/>
                        </a:solidFill>
                        <a:latin typeface="Cambria Math"/>
                      </a:rPr>
                      <m:t> </m:t>
                    </m:r>
                    <m:r>
                      <a:rPr lang="en-US" i="1" dirty="0" smtClean="0">
                        <a:latin typeface="Cambria Math"/>
                      </a:rPr>
                      <m:t>𝑐</m:t>
                    </m:r>
                    <m:r>
                      <a:rPr lang="en-US" i="1" dirty="0" smtClean="0">
                        <a:latin typeface="Cambria Math"/>
                      </a:rPr>
                      <m:t>=</m:t>
                    </m:r>
                    <m:d>
                      <m:dPr>
                        <m:begChr m:val="‖"/>
                        <m:endChr m:val="‖"/>
                        <m:ctrlPr>
                          <a:rPr lang="en-US" i="1" dirty="0">
                            <a:latin typeface="Cambria Math" panose="02040503050406030204" pitchFamily="18" charset="0"/>
                          </a:rPr>
                        </m:ctrlPr>
                      </m:dPr>
                      <m:e>
                        <m:r>
                          <a:rPr lang="en-US" i="1" dirty="0">
                            <a:latin typeface="Cambria Math"/>
                          </a:rPr>
                          <m:t>(</m:t>
                        </m:r>
                        <m:r>
                          <a:rPr lang="en-US" b="0" i="1" dirty="0" smtClean="0">
                            <a:latin typeface="Cambria Math"/>
                          </a:rPr>
                          <m:t>𝐴</m:t>
                        </m:r>
                        <m:r>
                          <a:rPr lang="en-US" i="1" dirty="0">
                            <a:latin typeface="Cambria Math"/>
                          </a:rPr>
                          <m:t>−</m:t>
                        </m:r>
                        <m:r>
                          <a:rPr lang="en-US" b="0" i="1" dirty="0" smtClean="0">
                            <a:latin typeface="Cambria Math"/>
                          </a:rPr>
                          <m:t>𝐶</m:t>
                        </m:r>
                        <m:r>
                          <a:rPr lang="en-US" i="1" dirty="0">
                            <a:latin typeface="Cambria Math"/>
                          </a:rPr>
                          <m:t>)×(</m:t>
                        </m:r>
                        <m:r>
                          <a:rPr lang="en-US" i="1" dirty="0">
                            <a:latin typeface="Cambria Math"/>
                          </a:rPr>
                          <m:t>𝐷</m:t>
                        </m:r>
                        <m:r>
                          <a:rPr lang="en-US" i="1" dirty="0">
                            <a:latin typeface="Cambria Math"/>
                          </a:rPr>
                          <m:t>−</m:t>
                        </m:r>
                        <m:r>
                          <a:rPr lang="en-US" i="1" dirty="0">
                            <a:latin typeface="Cambria Math"/>
                          </a:rPr>
                          <m:t>𝐶</m:t>
                        </m:r>
                        <m:r>
                          <a:rPr lang="en-US" i="1" dirty="0">
                            <a:latin typeface="Cambria Math"/>
                          </a:rPr>
                          <m:t>)</m:t>
                        </m:r>
                      </m:e>
                    </m:d>
                    <m:r>
                      <a:rPr lang="en-US" i="1" baseline="30000" dirty="0" smtClean="0">
                        <a:latin typeface="Cambria Math"/>
                      </a:rPr>
                      <m:t>2</m:t>
                    </m:r>
                    <m:r>
                      <a:rPr lang="en-US" i="1" dirty="0" smtClean="0">
                        <a:latin typeface="Cambria Math"/>
                      </a:rPr>
                      <m:t>−</m:t>
                    </m:r>
                    <m:d>
                      <m:dPr>
                        <m:begChr m:val="‖"/>
                        <m:endChr m:val="‖"/>
                        <m:ctrlPr>
                          <a:rPr lang="en-US" i="1" dirty="0">
                            <a:latin typeface="Cambria Math" panose="02040503050406030204" pitchFamily="18" charset="0"/>
                          </a:rPr>
                        </m:ctrlPr>
                      </m:dPr>
                      <m:e>
                        <m:r>
                          <a:rPr lang="en-US" i="1" dirty="0">
                            <a:latin typeface="Cambria Math"/>
                          </a:rPr>
                          <m:t>𝐷</m:t>
                        </m:r>
                        <m:r>
                          <a:rPr lang="en-US" i="1" dirty="0">
                            <a:latin typeface="Cambria Math"/>
                          </a:rPr>
                          <m:t>−</m:t>
                        </m:r>
                        <m:r>
                          <a:rPr lang="en-US" b="0" i="1" dirty="0" smtClean="0">
                            <a:latin typeface="Cambria Math"/>
                          </a:rPr>
                          <m:t>𝐶</m:t>
                        </m:r>
                      </m:e>
                    </m:d>
                    <m:r>
                      <a:rPr lang="en-US" i="1" baseline="30000" dirty="0" smtClean="0">
                        <a:latin typeface="Cambria Math"/>
                      </a:rPr>
                      <m:t>2</m:t>
                    </m:r>
                  </m:oMath>
                </a14:m>
                <a:endParaRPr lang="en-US" baseline="30000" dirty="0"/>
              </a:p>
              <a:p>
                <a:pPr lvl="0"/>
                <a:r>
                  <a:rPr lang="en-US" dirty="0"/>
                  <a:t>Solve using quadratic equation, use lesser </a:t>
                </a:r>
                <a14:m>
                  <m:oMath xmlns:m="http://schemas.openxmlformats.org/officeDocument/2006/math">
                    <m:r>
                      <a:rPr lang="en-US" i="1" dirty="0" smtClean="0">
                        <a:latin typeface="Cambria Math"/>
                      </a:rPr>
                      <m:t>𝑡</m:t>
                    </m:r>
                  </m:oMath>
                </a14:m>
                <a:r>
                  <a:rPr lang="en-US" dirty="0"/>
                  <a:t> value</a:t>
                </a:r>
              </a:p>
            </p:txBody>
          </p:sp>
        </mc:Choice>
        <mc:Fallback xmlns="">
          <p:sp>
            <p:nvSpPr>
              <p:cNvPr id="719" name="Shape 719"/>
              <p:cNvSpPr txBox="1">
                <a:spLocks noGrp="1" noRot="1" noChangeAspect="1" noMove="1" noResize="1" noEditPoints="1" noAdjustHandles="1" noChangeArrowheads="1" noChangeShapeType="1" noTextEdit="1"/>
              </p:cNvSpPr>
              <p:nvPr>
                <p:ph idx="1"/>
              </p:nvPr>
            </p:nvSpPr>
            <p:spPr>
              <a:xfrm>
                <a:off x="457199" y="1200152"/>
                <a:ext cx="8399085" cy="2774809"/>
              </a:xfrm>
              <a:blipFill>
                <a:blip r:embed="rId3"/>
                <a:stretch>
                  <a:fillRect l="-453" t="-2740" r="-1057" b="-1826"/>
                </a:stretch>
              </a:blipFill>
            </p:spPr>
            <p:txBody>
              <a:bodyPr/>
              <a:lstStyle/>
              <a:p>
                <a:r>
                  <a:rPr lang="en-US">
                    <a:noFill/>
                  </a:rPr>
                  <a:t> </a:t>
                </a:r>
              </a:p>
            </p:txBody>
          </p:sp>
        </mc:Fallback>
      </mc:AlternateContent>
      <p:grpSp>
        <p:nvGrpSpPr>
          <p:cNvPr id="23" name="Shape 720"/>
          <p:cNvGrpSpPr/>
          <p:nvPr/>
        </p:nvGrpSpPr>
        <p:grpSpPr>
          <a:xfrm>
            <a:off x="5403643" y="2791060"/>
            <a:ext cx="3558349" cy="2264680"/>
            <a:chOff x="2860420" y="4569309"/>
            <a:chExt cx="3558349" cy="2264680"/>
          </a:xfrm>
        </p:grpSpPr>
        <p:grpSp>
          <p:nvGrpSpPr>
            <p:cNvPr id="24" name="Shape 721"/>
            <p:cNvGrpSpPr/>
            <p:nvPr/>
          </p:nvGrpSpPr>
          <p:grpSpPr>
            <a:xfrm>
              <a:off x="2860420" y="4569309"/>
              <a:ext cx="3558349" cy="2264680"/>
              <a:chOff x="5081728" y="4614500"/>
              <a:chExt cx="3843539" cy="2447245"/>
            </a:xfrm>
          </p:grpSpPr>
          <p:cxnSp>
            <p:nvCxnSpPr>
              <p:cNvPr id="27" name="Shape 722"/>
              <p:cNvCxnSpPr/>
              <p:nvPr/>
            </p:nvCxnSpPr>
            <p:spPr>
              <a:xfrm rot="10800000" flipH="1">
                <a:off x="5522709" y="4660405"/>
                <a:ext cx="2937967" cy="1836229"/>
              </a:xfrm>
              <a:prstGeom prst="straightConnector1">
                <a:avLst/>
              </a:prstGeom>
              <a:noFill/>
              <a:ln w="19050" cap="flat">
                <a:solidFill>
                  <a:schemeClr val="dk1"/>
                </a:solidFill>
                <a:prstDash val="solid"/>
                <a:round/>
                <a:headEnd type="none" w="lg" len="lg"/>
                <a:tailEnd type="triangle" w="lg" len="lg"/>
              </a:ln>
            </p:spPr>
          </p:cxnSp>
          <p:sp>
            <p:nvSpPr>
              <p:cNvPr id="28" name="Shape 723"/>
              <p:cNvSpPr/>
              <p:nvPr/>
            </p:nvSpPr>
            <p:spPr>
              <a:xfrm rot="7213730">
                <a:off x="6885614" y="4114984"/>
                <a:ext cx="1224368" cy="2854939"/>
              </a:xfrm>
              <a:prstGeom prst="can">
                <a:avLst>
                  <a:gd name="adj" fmla="val 84983"/>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29" name="Shape 724"/>
              <p:cNvSpPr txBox="1"/>
              <p:nvPr/>
            </p:nvSpPr>
            <p:spPr>
              <a:xfrm rot="27383">
                <a:off x="6567024" y="5107703"/>
                <a:ext cx="489615" cy="423312"/>
              </a:xfrm>
              <a:prstGeom prst="rect">
                <a:avLst/>
              </a:prstGeom>
            </p:spPr>
            <p:txBody>
              <a:bodyPr lIns="91425" tIns="91425" rIns="91425" bIns="91425" anchor="ctr" anchorCtr="0">
                <a:noAutofit/>
              </a:bodyPr>
              <a:lstStyle/>
              <a:p>
                <a:pPr lvl="0" algn="ctr" rtl="0">
                  <a:buNone/>
                </a:pPr>
                <a:r>
                  <a:rPr lang="en-US"/>
                  <a:t>D</a:t>
                </a:r>
              </a:p>
            </p:txBody>
          </p:sp>
          <p:sp>
            <p:nvSpPr>
              <p:cNvPr id="30" name="Shape 725"/>
              <p:cNvSpPr txBox="1"/>
              <p:nvPr/>
            </p:nvSpPr>
            <p:spPr>
              <a:xfrm rot="27383">
                <a:off x="8052750" y="5838879"/>
                <a:ext cx="489615" cy="734422"/>
              </a:xfrm>
              <a:prstGeom prst="rect">
                <a:avLst/>
              </a:prstGeom>
            </p:spPr>
            <p:txBody>
              <a:bodyPr lIns="91425" tIns="91425" rIns="91425" bIns="91425" anchor="ctr" anchorCtr="0">
                <a:noAutofit/>
              </a:bodyPr>
              <a:lstStyle/>
              <a:p>
                <a:pPr lvl="0" algn="ctr" rtl="0">
                  <a:buNone/>
                </a:pPr>
                <a:r>
                  <a:rPr lang="en-US"/>
                  <a:t>C</a:t>
                </a:r>
              </a:p>
            </p:txBody>
          </p:sp>
          <p:cxnSp>
            <p:nvCxnSpPr>
              <p:cNvPr id="31" name="Shape 726"/>
              <p:cNvCxnSpPr/>
              <p:nvPr/>
            </p:nvCxnSpPr>
            <p:spPr>
              <a:xfrm rot="3600199" flipH="1">
                <a:off x="6802568" y="5110370"/>
                <a:ext cx="1469131" cy="856993"/>
              </a:xfrm>
              <a:prstGeom prst="straightConnector1">
                <a:avLst/>
              </a:prstGeom>
              <a:noFill/>
              <a:ln w="19050" cap="flat">
                <a:solidFill>
                  <a:schemeClr val="dk1"/>
                </a:solidFill>
                <a:prstDash val="dot"/>
                <a:round/>
                <a:headEnd type="none" w="lg" len="lg"/>
                <a:tailEnd type="none" w="lg" len="lg"/>
              </a:ln>
            </p:spPr>
          </p:cxnSp>
          <p:sp>
            <p:nvSpPr>
              <p:cNvPr id="32" name="Shape 727"/>
              <p:cNvSpPr/>
              <p:nvPr/>
            </p:nvSpPr>
            <p:spPr>
              <a:xfrm rot="-7199800">
                <a:off x="8237227" y="5939348"/>
                <a:ext cx="122427" cy="122427"/>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33" name="Shape 728"/>
              <p:cNvSpPr/>
              <p:nvPr/>
            </p:nvSpPr>
            <p:spPr>
              <a:xfrm rot="-7199800">
                <a:off x="6750930" y="5048218"/>
                <a:ext cx="122427" cy="122427"/>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cxnSp>
            <p:nvCxnSpPr>
              <p:cNvPr id="34" name="Shape 729"/>
              <p:cNvCxnSpPr/>
              <p:nvPr/>
            </p:nvCxnSpPr>
            <p:spPr>
              <a:xfrm rot="10800000" flipH="1">
                <a:off x="5522709" y="4660404"/>
                <a:ext cx="2937967" cy="1836229"/>
              </a:xfrm>
              <a:prstGeom prst="straightConnector1">
                <a:avLst/>
              </a:prstGeom>
              <a:noFill/>
              <a:ln w="19050" cap="flat">
                <a:solidFill>
                  <a:schemeClr val="dk1"/>
                </a:solidFill>
                <a:prstDash val="dot"/>
                <a:round/>
                <a:headEnd type="none" w="lg" len="lg"/>
                <a:tailEnd type="none" w="lg" len="lg"/>
              </a:ln>
            </p:spPr>
          </p:cxnSp>
          <p:sp>
            <p:nvSpPr>
              <p:cNvPr id="35" name="Shape 730"/>
              <p:cNvSpPr txBox="1"/>
              <p:nvPr/>
            </p:nvSpPr>
            <p:spPr>
              <a:xfrm>
                <a:off x="8169257" y="4620333"/>
                <a:ext cx="624000" cy="532499"/>
              </a:xfrm>
              <a:prstGeom prst="rect">
                <a:avLst/>
              </a:prstGeom>
            </p:spPr>
            <p:txBody>
              <a:bodyPr lIns="91425" tIns="91425" rIns="91425" bIns="91425" anchor="ctr" anchorCtr="0">
                <a:noAutofit/>
              </a:bodyPr>
              <a:lstStyle/>
              <a:p>
                <a:pPr lvl="0" algn="ctr" rtl="0">
                  <a:buNone/>
                </a:pPr>
                <a:r>
                  <a:rPr lang="en-US"/>
                  <a:t>B</a:t>
                </a:r>
              </a:p>
            </p:txBody>
          </p:sp>
          <p:sp>
            <p:nvSpPr>
              <p:cNvPr id="36" name="Shape 731"/>
              <p:cNvSpPr txBox="1"/>
              <p:nvPr/>
            </p:nvSpPr>
            <p:spPr>
              <a:xfrm>
                <a:off x="5081728" y="6327345"/>
                <a:ext cx="856800" cy="734400"/>
              </a:xfrm>
              <a:prstGeom prst="rect">
                <a:avLst/>
              </a:prstGeom>
            </p:spPr>
            <p:txBody>
              <a:bodyPr lIns="91425" tIns="91425" rIns="91425" bIns="91425" anchor="ctr" anchorCtr="0">
                <a:noAutofit/>
              </a:bodyPr>
              <a:lstStyle/>
              <a:p>
                <a:pPr lvl="0" algn="ctr" rtl="0">
                  <a:buNone/>
                </a:pPr>
                <a:r>
                  <a:rPr lang="en-US"/>
                  <a:t>A</a:t>
                </a:r>
              </a:p>
            </p:txBody>
          </p:sp>
          <p:sp>
            <p:nvSpPr>
              <p:cNvPr id="37" name="Shape 732"/>
              <p:cNvSpPr/>
              <p:nvPr/>
            </p:nvSpPr>
            <p:spPr>
              <a:xfrm>
                <a:off x="5446200" y="6435427"/>
                <a:ext cx="122415" cy="122415"/>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38" name="Shape 733"/>
              <p:cNvSpPr/>
              <p:nvPr/>
            </p:nvSpPr>
            <p:spPr>
              <a:xfrm>
                <a:off x="8414771" y="4614500"/>
                <a:ext cx="122415" cy="122415"/>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grpSp>
        <p:sp>
          <p:nvSpPr>
            <p:cNvPr id="25" name="Shape 735"/>
            <p:cNvSpPr/>
            <p:nvPr/>
          </p:nvSpPr>
          <p:spPr>
            <a:xfrm>
              <a:off x="4569448" y="5416195"/>
              <a:ext cx="113399" cy="113399"/>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26" name="Shape 736"/>
            <p:cNvSpPr txBox="1"/>
            <p:nvPr/>
          </p:nvSpPr>
          <p:spPr>
            <a:xfrm>
              <a:off x="4527424" y="5447572"/>
              <a:ext cx="365099" cy="457200"/>
            </a:xfrm>
            <a:prstGeom prst="rect">
              <a:avLst/>
            </a:prstGeom>
            <a:noFill/>
          </p:spPr>
          <p:txBody>
            <a:bodyPr lIns="91425" tIns="91425" rIns="91425" bIns="91425" anchor="t" anchorCtr="0">
              <a:noAutofit/>
            </a:bodyPr>
            <a:lstStyle/>
            <a:p>
              <a:pPr>
                <a:buNone/>
              </a:pPr>
              <a:r>
                <a:rPr lang="en-US"/>
                <a:t>P</a:t>
              </a:r>
            </a:p>
          </p:txBody>
        </p:sp>
      </p:grpSp>
      <p:cxnSp>
        <p:nvCxnSpPr>
          <p:cNvPr id="41" name="Shape 729"/>
          <p:cNvCxnSpPr/>
          <p:nvPr/>
        </p:nvCxnSpPr>
        <p:spPr>
          <a:xfrm flipV="1">
            <a:off x="5867400" y="3721638"/>
            <a:ext cx="1245271" cy="777959"/>
          </a:xfrm>
          <a:prstGeom prst="straightConnector1">
            <a:avLst/>
          </a:prstGeom>
          <a:noFill/>
          <a:ln w="19050" cap="flat">
            <a:solidFill>
              <a:schemeClr val="dk1"/>
            </a:solidFill>
            <a:prstDash val="solid"/>
            <a:round/>
            <a:headEnd type="none" w="lg" len="lg"/>
            <a:tailEnd type="none" w="lg" len="lg"/>
          </a:ln>
        </p:spPr>
      </p:cxnSp>
    </p:spTree>
    <p:extLst>
      <p:ext uri="{BB962C8B-B14F-4D97-AF65-F5344CB8AC3E}">
        <p14:creationId xmlns:p14="http://schemas.microsoft.com/office/powerpoint/2010/main" val="388017287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5F91-08AA-4F68-A154-DE5353E6E064}"/>
              </a:ext>
            </a:extLst>
          </p:cNvPr>
          <p:cNvSpPr>
            <a:spLocks noGrp="1"/>
          </p:cNvSpPr>
          <p:nvPr>
            <p:ph type="title"/>
          </p:nvPr>
        </p:nvSpPr>
        <p:spPr/>
        <p:txBody>
          <a:bodyPr/>
          <a:lstStyle/>
          <a:p>
            <a:r>
              <a:rPr lang="en-US" dirty="0"/>
              <a:t>New Types of Collisions</a:t>
            </a:r>
          </a:p>
        </p:txBody>
      </p:sp>
      <p:sp>
        <p:nvSpPr>
          <p:cNvPr id="3" name="Content Placeholder 2">
            <a:extLst>
              <a:ext uri="{FF2B5EF4-FFF2-40B4-BE49-F238E27FC236}">
                <a16:creationId xmlns:a16="http://schemas.microsoft.com/office/drawing/2014/main" id="{0DBCDEF9-788C-4BEF-8304-799678EFDF10}"/>
              </a:ext>
            </a:extLst>
          </p:cNvPr>
          <p:cNvSpPr>
            <a:spLocks noGrp="1"/>
          </p:cNvSpPr>
          <p:nvPr>
            <p:ph idx="1"/>
          </p:nvPr>
        </p:nvSpPr>
        <p:spPr/>
        <p:txBody>
          <a:bodyPr/>
          <a:lstStyle/>
          <a:p>
            <a:r>
              <a:rPr lang="en-US" dirty="0"/>
              <a:t>Box-box</a:t>
            </a:r>
          </a:p>
          <a:p>
            <a:r>
              <a:rPr lang="en-US" dirty="0"/>
              <a:t>Cylinder-box</a:t>
            </a:r>
          </a:p>
          <a:p>
            <a:pPr lvl="1"/>
            <a:r>
              <a:rPr lang="en-US" dirty="0"/>
              <a:t>Combination of line-line and circle-box in 2D</a:t>
            </a:r>
          </a:p>
          <a:p>
            <a:r>
              <a:rPr lang="en-US" dirty="0"/>
              <a:t>Sphere-box</a:t>
            </a:r>
          </a:p>
          <a:p>
            <a:pPr lvl="1"/>
            <a:r>
              <a:rPr lang="en-US" dirty="0"/>
              <a:t>Generalization of circle-box to 3D</a:t>
            </a:r>
          </a:p>
        </p:txBody>
      </p:sp>
    </p:spTree>
    <p:extLst>
      <p:ext uri="{BB962C8B-B14F-4D97-AF65-F5344CB8AC3E}">
        <p14:creationId xmlns:p14="http://schemas.microsoft.com/office/powerpoint/2010/main" val="1855712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15" name="Rectangle 14"/>
          <p:cNvSpPr/>
          <p:nvPr/>
        </p:nvSpPr>
        <p:spPr>
          <a:xfrm>
            <a:off x="6324600" y="2494964"/>
            <a:ext cx="2673596" cy="2438986"/>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Shape 718"/>
          <p:cNvSpPr txBox="1">
            <a:spLocks noGrp="1"/>
          </p:cNvSpPr>
          <p:nvPr>
            <p:ph type="title"/>
          </p:nvPr>
        </p:nvSpPr>
        <p:spPr/>
        <p:txBody>
          <a:bodyPr>
            <a:normAutofit fontScale="90000"/>
          </a:bodyPr>
          <a:lstStyle/>
          <a:p>
            <a:r>
              <a:rPr lang="en-US"/>
              <a:t>Analytic sphere-edge collision</a:t>
            </a:r>
            <a:endParaRPr lang="en-US" dirty="0"/>
          </a:p>
        </p:txBody>
      </p:sp>
      <mc:AlternateContent xmlns:mc="http://schemas.openxmlformats.org/markup-compatibility/2006" xmlns:a14="http://schemas.microsoft.com/office/drawing/2010/main">
        <mc:Choice Requires="a14">
          <p:sp>
            <p:nvSpPr>
              <p:cNvPr id="719" name="Shape 719"/>
              <p:cNvSpPr txBox="1">
                <a:spLocks noGrp="1"/>
              </p:cNvSpPr>
              <p:nvPr>
                <p:ph idx="1"/>
              </p:nvPr>
            </p:nvSpPr>
            <p:spPr/>
            <p:txBody>
              <a:bodyPr>
                <a:normAutofit fontScale="70000" lnSpcReduction="20000"/>
              </a:bodyPr>
              <a:lstStyle/>
              <a:p>
                <a:pPr lvl="0"/>
                <a:r>
                  <a:rPr lang="en-US" dirty="0"/>
                  <a:t>Discard intersection if not between C and D</a:t>
                </a:r>
              </a:p>
              <a:p>
                <a:pPr lvl="1"/>
                <a:r>
                  <a:rPr lang="en-US" dirty="0"/>
                  <a:t>Will be handled by vertex collision test</a:t>
                </a:r>
              </a:p>
              <a:p>
                <a:pPr lvl="0"/>
                <a:r>
                  <a:rPr lang="en-US" dirty="0"/>
                  <a:t>To check if intersection is between C and D:</a:t>
                </a:r>
              </a:p>
              <a:p>
                <a:pPr lvl="1"/>
                <a:r>
                  <a:rPr lang="en-US" dirty="0"/>
                  <a:t>Get vector from C to intersection point P</a:t>
                </a:r>
              </a:p>
              <a:p>
                <a:pPr lvl="2"/>
                <a:r>
                  <a:rPr lang="en-US" dirty="0">
                    <a:solidFill>
                      <a:schemeClr val="bg1"/>
                    </a:solidFill>
                  </a:rPr>
                  <a:t> </a:t>
                </a:r>
                <a14:m>
                  <m:oMath xmlns:m="http://schemas.openxmlformats.org/officeDocument/2006/math">
                    <m:r>
                      <a:rPr lang="en-US" dirty="0" smtClean="0">
                        <a:latin typeface="Cambria Math"/>
                      </a:rPr>
                      <m:t>𝑃</m:t>
                    </m:r>
                    <m:r>
                      <a:rPr lang="en-US" dirty="0">
                        <a:latin typeface="Cambria Math"/>
                      </a:rPr>
                      <m:t>−</m:t>
                    </m:r>
                    <m:r>
                      <a:rPr lang="en-US" dirty="0">
                        <a:latin typeface="Cambria Math"/>
                      </a:rPr>
                      <m:t>𝐶</m:t>
                    </m:r>
                  </m:oMath>
                </a14:m>
                <a:endParaRPr lang="en-US" dirty="0"/>
              </a:p>
              <a:p>
                <a:pPr lvl="1"/>
                <a:r>
                  <a:rPr lang="en-US" dirty="0"/>
                  <a:t>Project this vector onto cylinder axis</a:t>
                </a:r>
              </a:p>
              <a:p>
                <a:pPr lvl="2"/>
                <a:r>
                  <a:rPr lang="en-US" dirty="0">
                    <a:solidFill>
                      <a:schemeClr val="bg1"/>
                    </a:solidFill>
                  </a:rPr>
                  <a:t> </a:t>
                </a:r>
                <a14:m>
                  <m:oMath xmlns:m="http://schemas.openxmlformats.org/officeDocument/2006/math">
                    <m:r>
                      <a:rPr lang="en-US" dirty="0" smtClean="0">
                        <a:latin typeface="Cambria Math"/>
                      </a:rPr>
                      <m:t>(</m:t>
                    </m:r>
                    <m:r>
                      <a:rPr lang="en-US" dirty="0">
                        <a:latin typeface="Cambria Math"/>
                      </a:rPr>
                      <m:t>𝑃</m:t>
                    </m:r>
                    <m:r>
                      <a:rPr lang="en-US" dirty="0">
                        <a:latin typeface="Cambria Math"/>
                      </a:rPr>
                      <m:t>−</m:t>
                    </m:r>
                    <m:r>
                      <a:rPr lang="en-US" dirty="0">
                        <a:latin typeface="Cambria Math"/>
                      </a:rPr>
                      <m:t>𝐶</m:t>
                    </m:r>
                    <m:r>
                      <a:rPr lang="en-US" dirty="0" smtClean="0">
                        <a:latin typeface="Cambria Math"/>
                      </a:rPr>
                      <m:t>)</m:t>
                    </m:r>
                    <m:r>
                      <a:rPr lang="en-US" dirty="0">
                        <a:latin typeface="Cambria Math"/>
                      </a:rPr>
                      <m:t>•</m:t>
                    </m:r>
                    <m:f>
                      <m:fPr>
                        <m:ctrlPr>
                          <a:rPr lang="en-US" i="1" dirty="0" smtClean="0">
                            <a:latin typeface="Cambria Math" panose="02040503050406030204" pitchFamily="18" charset="0"/>
                          </a:rPr>
                        </m:ctrlPr>
                      </m:fPr>
                      <m:num>
                        <m:r>
                          <a:rPr lang="en-US" dirty="0" smtClean="0">
                            <a:latin typeface="Cambria Math"/>
                          </a:rPr>
                          <m:t>𝐷</m:t>
                        </m:r>
                        <m:r>
                          <a:rPr lang="en-US" dirty="0" smtClean="0">
                            <a:latin typeface="Cambria Math"/>
                          </a:rPr>
                          <m:t>−</m:t>
                        </m:r>
                        <m:r>
                          <a:rPr lang="en-US" dirty="0" smtClean="0">
                            <a:latin typeface="Cambria Math"/>
                          </a:rPr>
                          <m:t>𝐶</m:t>
                        </m:r>
                      </m:num>
                      <m:den>
                        <m:d>
                          <m:dPr>
                            <m:begChr m:val="‖"/>
                            <m:endChr m:val="‖"/>
                            <m:ctrlPr>
                              <a:rPr lang="en-US" i="1" dirty="0">
                                <a:latin typeface="Cambria Math" panose="02040503050406030204" pitchFamily="18" charset="0"/>
                              </a:rPr>
                            </m:ctrlPr>
                          </m:dPr>
                          <m:e>
                            <m:r>
                              <a:rPr lang="en-US" dirty="0">
                                <a:latin typeface="Cambria Math"/>
                              </a:rPr>
                              <m:t>𝐷</m:t>
                            </m:r>
                            <m:r>
                              <a:rPr lang="en-US" dirty="0">
                                <a:latin typeface="Cambria Math"/>
                              </a:rPr>
                              <m:t>−</m:t>
                            </m:r>
                            <m:r>
                              <a:rPr lang="en-US" dirty="0">
                                <a:latin typeface="Cambria Math"/>
                              </a:rPr>
                              <m:t>𝐶</m:t>
                            </m:r>
                          </m:e>
                        </m:d>
                      </m:den>
                    </m:f>
                  </m:oMath>
                </a14:m>
                <a:endParaRPr lang="en-US" dirty="0"/>
              </a:p>
              <a:p>
                <a:pPr lvl="1"/>
                <a:r>
                  <a:rPr lang="en-US" dirty="0"/>
                  <a:t>Check if projection is in the range </a:t>
                </a:r>
                <a14:m>
                  <m:oMath xmlns:m="http://schemas.openxmlformats.org/officeDocument/2006/math">
                    <m:d>
                      <m:dPr>
                        <m:ctrlPr>
                          <a:rPr lang="en-US" i="1" smtClean="0">
                            <a:latin typeface="Cambria Math" panose="02040503050406030204" pitchFamily="18" charset="0"/>
                          </a:rPr>
                        </m:ctrlPr>
                      </m:dPr>
                      <m:e>
                        <m:r>
                          <a:rPr lang="en-US" b="0" i="1" smtClean="0">
                            <a:latin typeface="Cambria Math"/>
                          </a:rPr>
                          <m:t>0,</m:t>
                        </m:r>
                        <m:d>
                          <m:dPr>
                            <m:begChr m:val="‖"/>
                            <m:endChr m:val="‖"/>
                            <m:ctrlPr>
                              <a:rPr lang="en-US" i="1" dirty="0">
                                <a:latin typeface="Cambria Math" panose="02040503050406030204" pitchFamily="18" charset="0"/>
                              </a:rPr>
                            </m:ctrlPr>
                          </m:dPr>
                          <m:e>
                            <m:r>
                              <a:rPr lang="en-US" dirty="0">
                                <a:latin typeface="Cambria Math"/>
                              </a:rPr>
                              <m:t>𝐷</m:t>
                            </m:r>
                            <m:r>
                              <a:rPr lang="en-US" dirty="0">
                                <a:latin typeface="Cambria Math"/>
                              </a:rPr>
                              <m:t>−</m:t>
                            </m:r>
                            <m:r>
                              <a:rPr lang="en-US" dirty="0">
                                <a:latin typeface="Cambria Math"/>
                              </a:rPr>
                              <m:t>𝐶</m:t>
                            </m:r>
                          </m:e>
                        </m:d>
                      </m:e>
                    </m:d>
                  </m:oMath>
                </a14:m>
                <a:endParaRPr lang="en-US" dirty="0"/>
              </a:p>
              <a:p>
                <a:pPr lvl="2"/>
                <a:r>
                  <a:rPr lang="en-US" dirty="0">
                    <a:solidFill>
                      <a:schemeClr val="bg1"/>
                    </a:solidFill>
                  </a:rPr>
                  <a:t> </a:t>
                </a:r>
                <a14:m>
                  <m:oMath xmlns:m="http://schemas.openxmlformats.org/officeDocument/2006/math">
                    <m:r>
                      <a:rPr lang="en-US" dirty="0">
                        <a:latin typeface="Cambria Math"/>
                      </a:rPr>
                      <m:t>0&lt;(</m:t>
                    </m:r>
                    <m:r>
                      <a:rPr lang="en-US" dirty="0">
                        <a:latin typeface="Cambria Math"/>
                      </a:rPr>
                      <m:t>𝑃</m:t>
                    </m:r>
                    <m:r>
                      <a:rPr lang="en-US" dirty="0">
                        <a:latin typeface="Cambria Math"/>
                      </a:rPr>
                      <m:t>−</m:t>
                    </m:r>
                    <m:r>
                      <a:rPr lang="en-US" dirty="0">
                        <a:latin typeface="Cambria Math"/>
                      </a:rPr>
                      <m:t>𝐶</m:t>
                    </m:r>
                    <m:r>
                      <a:rPr lang="en-US" dirty="0">
                        <a:latin typeface="Cambria Math"/>
                      </a:rPr>
                      <m:t>)•</m:t>
                    </m:r>
                    <m:f>
                      <m:fPr>
                        <m:ctrlPr>
                          <a:rPr lang="en-US" i="1" dirty="0">
                            <a:latin typeface="Cambria Math" panose="02040503050406030204" pitchFamily="18" charset="0"/>
                          </a:rPr>
                        </m:ctrlPr>
                      </m:fPr>
                      <m:num>
                        <m:r>
                          <a:rPr lang="en-US" dirty="0">
                            <a:latin typeface="Cambria Math"/>
                          </a:rPr>
                          <m:t>𝐷</m:t>
                        </m:r>
                        <m:r>
                          <a:rPr lang="en-US" dirty="0">
                            <a:latin typeface="Cambria Math"/>
                          </a:rPr>
                          <m:t>−</m:t>
                        </m:r>
                        <m:r>
                          <a:rPr lang="en-US" dirty="0">
                            <a:latin typeface="Cambria Math"/>
                          </a:rPr>
                          <m:t>𝐶</m:t>
                        </m:r>
                      </m:num>
                      <m:den>
                        <m:d>
                          <m:dPr>
                            <m:begChr m:val="‖"/>
                            <m:endChr m:val="‖"/>
                            <m:ctrlPr>
                              <a:rPr lang="en-US" i="1" dirty="0">
                                <a:latin typeface="Cambria Math" panose="02040503050406030204" pitchFamily="18" charset="0"/>
                              </a:rPr>
                            </m:ctrlPr>
                          </m:dPr>
                          <m:e>
                            <m:r>
                              <a:rPr lang="en-US" dirty="0">
                                <a:latin typeface="Cambria Math"/>
                              </a:rPr>
                              <m:t>𝐷</m:t>
                            </m:r>
                            <m:r>
                              <a:rPr lang="en-US" dirty="0">
                                <a:latin typeface="Cambria Math"/>
                              </a:rPr>
                              <m:t>−</m:t>
                            </m:r>
                            <m:r>
                              <a:rPr lang="en-US" dirty="0">
                                <a:latin typeface="Cambria Math"/>
                              </a:rPr>
                              <m:t>𝐶</m:t>
                            </m:r>
                          </m:e>
                        </m:d>
                      </m:den>
                    </m:f>
                    <m:r>
                      <a:rPr lang="en-US" dirty="0">
                        <a:latin typeface="Cambria Math"/>
                      </a:rPr>
                      <m:t>&lt;</m:t>
                    </m:r>
                    <m:d>
                      <m:dPr>
                        <m:begChr m:val="‖"/>
                        <m:endChr m:val="‖"/>
                        <m:ctrlPr>
                          <a:rPr lang="en-US" i="1" dirty="0">
                            <a:latin typeface="Cambria Math" panose="02040503050406030204" pitchFamily="18" charset="0"/>
                          </a:rPr>
                        </m:ctrlPr>
                      </m:dPr>
                      <m:e>
                        <m:r>
                          <a:rPr lang="en-US" dirty="0">
                            <a:latin typeface="Cambria Math"/>
                          </a:rPr>
                          <m:t>𝐷</m:t>
                        </m:r>
                        <m:r>
                          <a:rPr lang="en-US" dirty="0">
                            <a:latin typeface="Cambria Math"/>
                          </a:rPr>
                          <m:t>−</m:t>
                        </m:r>
                        <m:r>
                          <a:rPr lang="en-US" dirty="0">
                            <a:latin typeface="Cambria Math"/>
                          </a:rPr>
                          <m:t>𝐶</m:t>
                        </m:r>
                      </m:e>
                    </m:d>
                  </m:oMath>
                </a14:m>
                <a:endParaRPr lang="en-US" dirty="0"/>
              </a:p>
              <a:p>
                <a:pPr lvl="1"/>
                <a:r>
                  <a:rPr lang="en-US" dirty="0"/>
                  <a:t>Optimized by multiplying by </a:t>
                </a:r>
                <a14:m>
                  <m:oMath xmlns:m="http://schemas.openxmlformats.org/officeDocument/2006/math">
                    <m:d>
                      <m:dPr>
                        <m:begChr m:val="‖"/>
                        <m:endChr m:val="‖"/>
                        <m:ctrlPr>
                          <a:rPr lang="en-US" i="1" dirty="0">
                            <a:latin typeface="Cambria Math" panose="02040503050406030204" pitchFamily="18" charset="0"/>
                          </a:rPr>
                        </m:ctrlPr>
                      </m:dPr>
                      <m:e>
                        <m:r>
                          <a:rPr lang="en-US" dirty="0">
                            <a:latin typeface="Cambria Math"/>
                          </a:rPr>
                          <m:t>𝐷</m:t>
                        </m:r>
                        <m:r>
                          <a:rPr lang="en-US" dirty="0">
                            <a:latin typeface="Cambria Math"/>
                          </a:rPr>
                          <m:t>−</m:t>
                        </m:r>
                        <m:r>
                          <a:rPr lang="en-US" dirty="0">
                            <a:latin typeface="Cambria Math"/>
                          </a:rPr>
                          <m:t>𝐶</m:t>
                        </m:r>
                      </m:e>
                    </m:d>
                  </m:oMath>
                </a14:m>
                <a:r>
                  <a:rPr lang="en-US" dirty="0"/>
                  <a:t>:</a:t>
                </a:r>
              </a:p>
              <a:p>
                <a:pPr lvl="2"/>
                <a:r>
                  <a:rPr lang="en-US" dirty="0">
                    <a:solidFill>
                      <a:schemeClr val="bg1"/>
                    </a:solidFill>
                  </a:rPr>
                  <a:t> </a:t>
                </a:r>
                <a14:m>
                  <m:oMath xmlns:m="http://schemas.openxmlformats.org/officeDocument/2006/math">
                    <m:r>
                      <a:rPr lang="en-US" dirty="0" smtClean="0">
                        <a:latin typeface="Cambria Math"/>
                      </a:rPr>
                      <m:t>0</m:t>
                    </m:r>
                    <m:r>
                      <a:rPr lang="en-US" dirty="0">
                        <a:latin typeface="Cambria Math"/>
                      </a:rPr>
                      <m:t>&lt;(</m:t>
                    </m:r>
                    <m:r>
                      <a:rPr lang="en-US" dirty="0">
                        <a:latin typeface="Cambria Math"/>
                      </a:rPr>
                      <m:t>𝑃</m:t>
                    </m:r>
                    <m:r>
                      <a:rPr lang="en-US" dirty="0">
                        <a:latin typeface="Cambria Math"/>
                      </a:rPr>
                      <m:t>−</m:t>
                    </m:r>
                    <m:r>
                      <a:rPr lang="en-US" dirty="0">
                        <a:latin typeface="Cambria Math"/>
                      </a:rPr>
                      <m:t>𝐶</m:t>
                    </m:r>
                    <m:r>
                      <a:rPr lang="en-US" dirty="0">
                        <a:latin typeface="Cambria Math"/>
                      </a:rPr>
                      <m:t>)•(</m:t>
                    </m:r>
                    <m:r>
                      <a:rPr lang="en-US" dirty="0">
                        <a:latin typeface="Cambria Math"/>
                      </a:rPr>
                      <m:t>𝐷</m:t>
                    </m:r>
                    <m:r>
                      <a:rPr lang="en-US" dirty="0">
                        <a:latin typeface="Cambria Math"/>
                      </a:rPr>
                      <m:t>−</m:t>
                    </m:r>
                    <m:r>
                      <a:rPr lang="en-US" dirty="0">
                        <a:latin typeface="Cambria Math"/>
                      </a:rPr>
                      <m:t>𝐶</m:t>
                    </m:r>
                    <m:r>
                      <a:rPr lang="en-US" dirty="0">
                        <a:latin typeface="Cambria Math"/>
                      </a:rPr>
                      <m:t>)&lt;</m:t>
                    </m:r>
                    <m:d>
                      <m:dPr>
                        <m:begChr m:val="‖"/>
                        <m:endChr m:val="‖"/>
                        <m:ctrlPr>
                          <a:rPr lang="en-US" i="1" dirty="0">
                            <a:latin typeface="Cambria Math" panose="02040503050406030204" pitchFamily="18" charset="0"/>
                          </a:rPr>
                        </m:ctrlPr>
                      </m:dPr>
                      <m:e>
                        <m:r>
                          <a:rPr lang="en-US" dirty="0">
                            <a:latin typeface="Cambria Math"/>
                          </a:rPr>
                          <m:t>𝐷</m:t>
                        </m:r>
                        <m:r>
                          <a:rPr lang="en-US" dirty="0">
                            <a:latin typeface="Cambria Math"/>
                          </a:rPr>
                          <m:t>−</m:t>
                        </m:r>
                        <m:r>
                          <a:rPr lang="en-US" dirty="0">
                            <a:latin typeface="Cambria Math"/>
                          </a:rPr>
                          <m:t>𝐶</m:t>
                        </m:r>
                      </m:e>
                    </m:d>
                    <m:r>
                      <a:rPr lang="en-US" baseline="30000" dirty="0">
                        <a:latin typeface="Cambria Math"/>
                      </a:rPr>
                      <m:t>2</m:t>
                    </m:r>
                  </m:oMath>
                </a14:m>
                <a:endParaRPr lang="en-US" baseline="30000" dirty="0"/>
              </a:p>
            </p:txBody>
          </p:sp>
        </mc:Choice>
        <mc:Fallback xmlns="">
          <p:sp>
            <p:nvSpPr>
              <p:cNvPr id="719" name="Shape 719"/>
              <p:cNvSpPr txBox="1">
                <a:spLocks noGrp="1" noRot="1" noChangeAspect="1" noMove="1" noResize="1" noEditPoints="1" noAdjustHandles="1" noChangeArrowheads="1" noChangeShapeType="1" noTextEdit="1"/>
              </p:cNvSpPr>
              <p:nvPr>
                <p:ph idx="1"/>
              </p:nvPr>
            </p:nvSpPr>
            <p:spPr>
              <a:blipFill rotWithShape="1">
                <a:blip r:embed="rId3"/>
                <a:stretch>
                  <a:fillRect l="-667" t="-2513"/>
                </a:stretch>
              </a:blipFill>
            </p:spPr>
            <p:txBody>
              <a:bodyPr/>
              <a:lstStyle/>
              <a:p>
                <a:r>
                  <a:rPr lang="en-US">
                    <a:noFill/>
                  </a:rPr>
                  <a:t> </a:t>
                </a:r>
              </a:p>
            </p:txBody>
          </p:sp>
        </mc:Fallback>
      </mc:AlternateContent>
      <p:grpSp>
        <p:nvGrpSpPr>
          <p:cNvPr id="23" name="Shape 720"/>
          <p:cNvGrpSpPr/>
          <p:nvPr/>
        </p:nvGrpSpPr>
        <p:grpSpPr>
          <a:xfrm>
            <a:off x="6318889" y="3083273"/>
            <a:ext cx="2643103" cy="1520460"/>
            <a:chOff x="3775666" y="4861522"/>
            <a:chExt cx="2643103" cy="1520460"/>
          </a:xfrm>
        </p:grpSpPr>
        <p:grpSp>
          <p:nvGrpSpPr>
            <p:cNvPr id="24" name="Shape 721"/>
            <p:cNvGrpSpPr/>
            <p:nvPr/>
          </p:nvGrpSpPr>
          <p:grpSpPr>
            <a:xfrm>
              <a:off x="3775666" y="4861522"/>
              <a:ext cx="2643103" cy="1520460"/>
              <a:chOff x="6070328" y="4930270"/>
              <a:chExt cx="2854939" cy="1643031"/>
            </a:xfrm>
          </p:grpSpPr>
          <p:sp>
            <p:nvSpPr>
              <p:cNvPr id="28" name="Shape 723"/>
              <p:cNvSpPr/>
              <p:nvPr/>
            </p:nvSpPr>
            <p:spPr>
              <a:xfrm rot="7213730">
                <a:off x="6885614" y="4114984"/>
                <a:ext cx="1224368" cy="2854939"/>
              </a:xfrm>
              <a:prstGeom prst="can">
                <a:avLst>
                  <a:gd name="adj" fmla="val 84983"/>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29" name="Shape 724"/>
              <p:cNvSpPr txBox="1"/>
              <p:nvPr/>
            </p:nvSpPr>
            <p:spPr>
              <a:xfrm rot="27383">
                <a:off x="6567024" y="5107703"/>
                <a:ext cx="489615" cy="423312"/>
              </a:xfrm>
              <a:prstGeom prst="rect">
                <a:avLst/>
              </a:prstGeom>
            </p:spPr>
            <p:txBody>
              <a:bodyPr lIns="91425" tIns="91425" rIns="91425" bIns="91425" anchor="ctr" anchorCtr="0">
                <a:noAutofit/>
              </a:bodyPr>
              <a:lstStyle/>
              <a:p>
                <a:pPr lvl="0" algn="ctr" rtl="0">
                  <a:buNone/>
                </a:pPr>
                <a:r>
                  <a:rPr lang="en-US"/>
                  <a:t>D</a:t>
                </a:r>
              </a:p>
            </p:txBody>
          </p:sp>
          <p:sp>
            <p:nvSpPr>
              <p:cNvPr id="30" name="Shape 725"/>
              <p:cNvSpPr txBox="1"/>
              <p:nvPr/>
            </p:nvSpPr>
            <p:spPr>
              <a:xfrm rot="27383">
                <a:off x="8052750" y="5838879"/>
                <a:ext cx="489615" cy="734422"/>
              </a:xfrm>
              <a:prstGeom prst="rect">
                <a:avLst/>
              </a:prstGeom>
            </p:spPr>
            <p:txBody>
              <a:bodyPr lIns="91425" tIns="91425" rIns="91425" bIns="91425" anchor="ctr" anchorCtr="0">
                <a:noAutofit/>
              </a:bodyPr>
              <a:lstStyle/>
              <a:p>
                <a:pPr lvl="0" algn="ctr" rtl="0">
                  <a:buNone/>
                </a:pPr>
                <a:r>
                  <a:rPr lang="en-US"/>
                  <a:t>C</a:t>
                </a:r>
              </a:p>
            </p:txBody>
          </p:sp>
          <p:cxnSp>
            <p:nvCxnSpPr>
              <p:cNvPr id="31" name="Shape 726"/>
              <p:cNvCxnSpPr/>
              <p:nvPr/>
            </p:nvCxnSpPr>
            <p:spPr>
              <a:xfrm flipH="1" flipV="1">
                <a:off x="6871275" y="5144329"/>
                <a:ext cx="1427519" cy="854306"/>
              </a:xfrm>
              <a:prstGeom prst="straightConnector1">
                <a:avLst/>
              </a:prstGeom>
              <a:noFill/>
              <a:ln w="19050" cap="flat" cmpd="sng">
                <a:solidFill>
                  <a:schemeClr val="dk1"/>
                </a:solidFill>
                <a:prstDash val="solid"/>
                <a:round/>
                <a:headEnd type="none" w="lg" len="lg"/>
                <a:tailEnd type="triangle" w="lg" len="lg"/>
              </a:ln>
            </p:spPr>
          </p:cxnSp>
          <p:sp>
            <p:nvSpPr>
              <p:cNvPr id="32" name="Shape 727"/>
              <p:cNvSpPr/>
              <p:nvPr/>
            </p:nvSpPr>
            <p:spPr>
              <a:xfrm rot="-7199800">
                <a:off x="8237227" y="5939348"/>
                <a:ext cx="122427" cy="122427"/>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33" name="Shape 728"/>
              <p:cNvSpPr/>
              <p:nvPr/>
            </p:nvSpPr>
            <p:spPr>
              <a:xfrm rot="-7199800">
                <a:off x="6750930" y="5048218"/>
                <a:ext cx="122427" cy="122427"/>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grpSp>
        <p:sp>
          <p:nvSpPr>
            <p:cNvPr id="25" name="Shape 735"/>
            <p:cNvSpPr/>
            <p:nvPr/>
          </p:nvSpPr>
          <p:spPr>
            <a:xfrm>
              <a:off x="4569448" y="5416195"/>
              <a:ext cx="113399" cy="113399"/>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26" name="Shape 736"/>
            <p:cNvSpPr txBox="1"/>
            <p:nvPr/>
          </p:nvSpPr>
          <p:spPr>
            <a:xfrm>
              <a:off x="4527424" y="5447572"/>
              <a:ext cx="365099" cy="457200"/>
            </a:xfrm>
            <a:prstGeom prst="rect">
              <a:avLst/>
            </a:prstGeom>
            <a:noFill/>
          </p:spPr>
          <p:txBody>
            <a:bodyPr lIns="91425" tIns="91425" rIns="91425" bIns="91425" anchor="t" anchorCtr="0">
              <a:noAutofit/>
            </a:bodyPr>
            <a:lstStyle/>
            <a:p>
              <a:pPr>
                <a:buNone/>
              </a:pPr>
              <a:r>
                <a:rPr lang="en-US"/>
                <a:t>P</a:t>
              </a:r>
            </a:p>
          </p:txBody>
        </p:sp>
      </p:grpSp>
      <p:cxnSp>
        <p:nvCxnSpPr>
          <p:cNvPr id="21" name="Shape 726"/>
          <p:cNvCxnSpPr/>
          <p:nvPr/>
        </p:nvCxnSpPr>
        <p:spPr>
          <a:xfrm flipH="1" flipV="1">
            <a:off x="7224713" y="3705225"/>
            <a:ext cx="1159668" cy="369094"/>
          </a:xfrm>
          <a:prstGeom prst="straightConnector1">
            <a:avLst/>
          </a:prstGeom>
          <a:noFill/>
          <a:ln w="19050" cap="flat" cmpd="sng">
            <a:solidFill>
              <a:schemeClr val="dk1"/>
            </a:solidFill>
            <a:prstDash val="solid"/>
            <a:round/>
            <a:headEnd type="none" w="lg" len="lg"/>
            <a:tailEnd type="triangle" w="lg" len="lg"/>
          </a:ln>
        </p:spPr>
      </p:cxnSp>
    </p:spTree>
    <p:extLst>
      <p:ext uri="{BB962C8B-B14F-4D97-AF65-F5344CB8AC3E}">
        <p14:creationId xmlns:p14="http://schemas.microsoft.com/office/powerpoint/2010/main" val="237829784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9">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Questions?</a:t>
            </a:r>
          </a:p>
        </p:txBody>
      </p:sp>
      <p:sp>
        <p:nvSpPr>
          <p:cNvPr id="5" name="Text Placeholder 4"/>
          <p:cNvSpPr>
            <a:spLocks noGrp="1"/>
          </p:cNvSpPr>
          <p:nvPr>
            <p:ph type="body" idx="1"/>
          </p:nvPr>
        </p:nvSpPr>
        <p:spPr/>
        <p:txBody>
          <a:bodyPr/>
          <a:lstStyle/>
          <a:p>
            <a:r>
              <a:rPr lang="en-US" dirty="0"/>
              <a:t>Ellipsoid/Triangle Collisions – Ellipsoid-Edge</a:t>
            </a:r>
          </a:p>
        </p:txBody>
      </p:sp>
    </p:spTree>
    <p:extLst>
      <p:ext uri="{BB962C8B-B14F-4D97-AF65-F5344CB8AC3E}">
        <p14:creationId xmlns:p14="http://schemas.microsoft.com/office/powerpoint/2010/main" val="2026332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191000" y="1352550"/>
            <a:ext cx="4807196" cy="35814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a:t>Analytic sphere-vertex collision</a:t>
            </a:r>
            <a:endParaRPr lang="en-US" dirty="0"/>
          </a:p>
        </p:txBody>
      </p:sp>
      <p:sp>
        <p:nvSpPr>
          <p:cNvPr id="3" name="Content Placeholder 2"/>
          <p:cNvSpPr>
            <a:spLocks noGrp="1"/>
          </p:cNvSpPr>
          <p:nvPr>
            <p:ph sz="half" idx="1"/>
          </p:nvPr>
        </p:nvSpPr>
        <p:spPr>
          <a:xfrm>
            <a:off x="457200" y="1200150"/>
            <a:ext cx="3886200" cy="3581400"/>
          </a:xfrm>
        </p:spPr>
        <p:txBody>
          <a:bodyPr>
            <a:normAutofit fontScale="85000" lnSpcReduction="20000"/>
          </a:bodyPr>
          <a:lstStyle/>
          <a:p>
            <a:pPr lvl="0"/>
            <a:r>
              <a:rPr lang="en-US" dirty="0"/>
              <a:t>Collision test against a triangle vertex V</a:t>
            </a:r>
          </a:p>
          <a:p>
            <a:pPr lvl="0"/>
            <a:r>
              <a:rPr lang="en-US" dirty="0"/>
              <a:t>How do we collide a moving sphere against a point?</a:t>
            </a:r>
          </a:p>
          <a:p>
            <a:pPr lvl="1"/>
            <a:r>
              <a:rPr lang="en-US" dirty="0"/>
              <a:t>We know how to do a ray-sphere intersection test</a:t>
            </a:r>
          </a:p>
          <a:p>
            <a:pPr lvl="1"/>
            <a:r>
              <a:rPr lang="en-US" dirty="0"/>
              <a:t>Moving sphere vs. point is equivalent to sphere vs. moving point</a:t>
            </a:r>
          </a:p>
          <a:p>
            <a:pPr lvl="2"/>
            <a:r>
              <a:rPr lang="en-US" dirty="0"/>
              <a:t>Where the point moving in opposite direction</a:t>
            </a:r>
          </a:p>
        </p:txBody>
      </p:sp>
      <p:sp>
        <p:nvSpPr>
          <p:cNvPr id="8" name="Shape 759"/>
          <p:cNvSpPr/>
          <p:nvPr/>
        </p:nvSpPr>
        <p:spPr>
          <a:xfrm>
            <a:off x="7250843" y="2038350"/>
            <a:ext cx="1652400" cy="1652400"/>
          </a:xfrm>
          <a:prstGeom prst="ellipse">
            <a:avLst/>
          </a:prstGeom>
          <a:solidFill>
            <a:srgbClr val="CCCCCC"/>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9" name="Shape 760"/>
          <p:cNvSpPr/>
          <p:nvPr/>
        </p:nvSpPr>
        <p:spPr>
          <a:xfrm rot="5400000">
            <a:off x="7813185" y="2118781"/>
            <a:ext cx="539700" cy="1629600"/>
          </a:xfrm>
          <a:prstGeom prst="arc">
            <a:avLst>
              <a:gd name="adj1" fmla="val 16200000"/>
              <a:gd name="adj2" fmla="val 5400000"/>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10" name="Shape 761"/>
          <p:cNvSpPr/>
          <p:nvPr/>
        </p:nvSpPr>
        <p:spPr>
          <a:xfrm rot="16200000">
            <a:off x="7807269" y="2089796"/>
            <a:ext cx="539700" cy="1629600"/>
          </a:xfrm>
          <a:prstGeom prst="arc">
            <a:avLst>
              <a:gd name="adj1" fmla="val 16200000"/>
              <a:gd name="adj2" fmla="val 5400000"/>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a:p>
        </p:txBody>
      </p:sp>
      <p:cxnSp>
        <p:nvCxnSpPr>
          <p:cNvPr id="11" name="Shape 762"/>
          <p:cNvCxnSpPr/>
          <p:nvPr/>
        </p:nvCxnSpPr>
        <p:spPr>
          <a:xfrm rot="10800000" flipH="1">
            <a:off x="5299886" y="2867709"/>
            <a:ext cx="2788499" cy="826200"/>
          </a:xfrm>
          <a:prstGeom prst="straightConnector1">
            <a:avLst/>
          </a:prstGeom>
          <a:noFill/>
          <a:ln w="19050" cap="flat">
            <a:solidFill>
              <a:schemeClr val="dk1"/>
            </a:solidFill>
            <a:prstDash val="solid"/>
            <a:round/>
            <a:headEnd type="triangle" w="lg" len="lg"/>
            <a:tailEnd type="none" w="lg" len="lg"/>
          </a:ln>
        </p:spPr>
      </p:cxnSp>
      <p:sp>
        <p:nvSpPr>
          <p:cNvPr id="12" name="Shape 763"/>
          <p:cNvSpPr/>
          <p:nvPr/>
        </p:nvSpPr>
        <p:spPr>
          <a:xfrm>
            <a:off x="7801678" y="2049826"/>
            <a:ext cx="539700" cy="1629600"/>
          </a:xfrm>
          <a:prstGeom prst="arc">
            <a:avLst>
              <a:gd name="adj1" fmla="val 16200000"/>
              <a:gd name="adj2" fmla="val 5400000"/>
            </a:avLst>
          </a:prstGeom>
          <a:noFill/>
          <a:ln w="19050" cap="flat">
            <a:solidFill>
              <a:schemeClr val="dk1"/>
            </a:solidFill>
            <a:prstDash val="dot"/>
            <a:round/>
            <a:headEnd type="none" w="med" len="med"/>
            <a:tailEnd type="none" w="med" len="med"/>
          </a:ln>
        </p:spPr>
        <p:txBody>
          <a:bodyPr lIns="91425" tIns="91425" rIns="91425" bIns="91425" anchor="ctr" anchorCtr="0">
            <a:noAutofit/>
          </a:bodyPr>
          <a:lstStyle/>
          <a:p>
            <a:endParaRPr/>
          </a:p>
        </p:txBody>
      </p:sp>
      <mc:AlternateContent xmlns:mc="http://schemas.openxmlformats.org/markup-compatibility/2006" xmlns:a14="http://schemas.microsoft.com/office/drawing/2010/main">
        <mc:Choice Requires="a14">
          <p:sp>
            <p:nvSpPr>
              <p:cNvPr id="13" name="Shape 764"/>
              <p:cNvSpPr txBox="1"/>
              <p:nvPr/>
            </p:nvSpPr>
            <p:spPr>
              <a:xfrm>
                <a:off x="7870532" y="2784272"/>
                <a:ext cx="642600" cy="550799"/>
              </a:xfrm>
              <a:prstGeom prst="rect">
                <a:avLst/>
              </a:prstGeom>
              <a:ln>
                <a:noFill/>
              </a:ln>
            </p:spPr>
            <p:txBody>
              <a:bodyPr lIns="91425" tIns="91425" rIns="91425" bIns="91425" anchor="ctr" anchorCtr="0">
                <a:noAutofit/>
              </a:bodyPr>
              <a:lstStyle/>
              <a:p>
                <a:pPr lvl="0" algn="ctr" rtl="0">
                  <a:buNone/>
                </a:pPr>
                <a14:m>
                  <m:oMathPara xmlns:m="http://schemas.openxmlformats.org/officeDocument/2006/math">
                    <m:oMathParaPr>
                      <m:jc m:val="centerGroup"/>
                    </m:oMathParaPr>
                    <m:oMath xmlns:m="http://schemas.openxmlformats.org/officeDocument/2006/math">
                      <m:r>
                        <a:rPr lang="en-US" i="1" dirty="0" smtClean="0">
                          <a:latin typeface="Cambria Math"/>
                        </a:rPr>
                        <m:t>𝐴</m:t>
                      </m:r>
                    </m:oMath>
                  </m:oMathPara>
                </a14:m>
                <a:endParaRPr lang="en-US" dirty="0"/>
              </a:p>
            </p:txBody>
          </p:sp>
        </mc:Choice>
        <mc:Fallback xmlns="">
          <p:sp>
            <p:nvSpPr>
              <p:cNvPr id="13" name="Shape 764"/>
              <p:cNvSpPr txBox="1">
                <a:spLocks noRot="1" noChangeAspect="1" noMove="1" noResize="1" noEditPoints="1" noAdjustHandles="1" noChangeArrowheads="1" noChangeShapeType="1" noTextEdit="1"/>
              </p:cNvSpPr>
              <p:nvPr/>
            </p:nvSpPr>
            <p:spPr>
              <a:xfrm>
                <a:off x="7870532" y="2784272"/>
                <a:ext cx="642600" cy="550799"/>
              </a:xfrm>
              <a:prstGeom prst="rect">
                <a:avLst/>
              </a:prstGeom>
              <a:blipFill rotWithShape="1">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Shape 765"/>
              <p:cNvSpPr txBox="1"/>
              <p:nvPr/>
            </p:nvSpPr>
            <p:spPr>
              <a:xfrm>
                <a:off x="5719529" y="2772796"/>
                <a:ext cx="642600" cy="550799"/>
              </a:xfrm>
              <a:prstGeom prst="rect">
                <a:avLst/>
              </a:prstGeom>
            </p:spPr>
            <p:txBody>
              <a:bodyPr lIns="91425" tIns="91425" rIns="91425" bIns="91425" anchor="ctr" anchorCtr="0">
                <a:noAutofit/>
              </a:bodyPr>
              <a:lstStyle/>
              <a:p>
                <a:pPr lvl="0" algn="ctr" rtl="0">
                  <a:buNone/>
                </a:pPr>
                <a14:m>
                  <m:oMathPara xmlns:m="http://schemas.openxmlformats.org/officeDocument/2006/math">
                    <m:oMathParaPr>
                      <m:jc m:val="centerGroup"/>
                    </m:oMathParaPr>
                    <m:oMath xmlns:m="http://schemas.openxmlformats.org/officeDocument/2006/math">
                      <m:r>
                        <a:rPr lang="en-US" i="1" dirty="0" smtClean="0">
                          <a:latin typeface="Cambria Math"/>
                        </a:rPr>
                        <m:t>𝑉</m:t>
                      </m:r>
                    </m:oMath>
                  </m:oMathPara>
                </a14:m>
                <a:endParaRPr lang="en-US" dirty="0"/>
              </a:p>
            </p:txBody>
          </p:sp>
        </mc:Choice>
        <mc:Fallback xmlns="">
          <p:sp>
            <p:nvSpPr>
              <p:cNvPr id="14" name="Shape 765"/>
              <p:cNvSpPr txBox="1">
                <a:spLocks noRot="1" noChangeAspect="1" noMove="1" noResize="1" noEditPoints="1" noAdjustHandles="1" noChangeArrowheads="1" noChangeShapeType="1" noTextEdit="1"/>
              </p:cNvSpPr>
              <p:nvPr/>
            </p:nvSpPr>
            <p:spPr>
              <a:xfrm>
                <a:off x="5719529" y="2772796"/>
                <a:ext cx="642600" cy="550799"/>
              </a:xfrm>
              <a:prstGeom prst="rect">
                <a:avLst/>
              </a:prstGeom>
              <a:blipFill rotWithShape="1">
                <a:blip r:embed="rId4"/>
                <a:stretch>
                  <a:fillRect/>
                </a:stretch>
              </a:blipFill>
            </p:spPr>
            <p:txBody>
              <a:bodyPr/>
              <a:lstStyle/>
              <a:p>
                <a:r>
                  <a:rPr lang="en-US">
                    <a:noFill/>
                  </a:rPr>
                  <a:t> </a:t>
                </a:r>
              </a:p>
            </p:txBody>
          </p:sp>
        </mc:Fallback>
      </mc:AlternateContent>
      <p:sp>
        <p:nvSpPr>
          <p:cNvPr id="15" name="Shape 766"/>
          <p:cNvSpPr/>
          <p:nvPr/>
        </p:nvSpPr>
        <p:spPr>
          <a:xfrm>
            <a:off x="8042668" y="2830175"/>
            <a:ext cx="91800" cy="918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16" name="Shape 767"/>
          <p:cNvSpPr/>
          <p:nvPr/>
        </p:nvSpPr>
        <p:spPr>
          <a:xfrm>
            <a:off x="4343400" y="2465810"/>
            <a:ext cx="1551325" cy="1540650"/>
          </a:xfrm>
          <a:custGeom>
            <a:avLst/>
            <a:gdLst/>
            <a:ahLst/>
            <a:cxnLst/>
            <a:rect l="0" t="0" r="0" b="0"/>
            <a:pathLst>
              <a:path w="62053" h="61626" extrusionOk="0">
                <a:moveTo>
                  <a:pt x="0" y="0"/>
                </a:moveTo>
                <a:lnTo>
                  <a:pt x="62053" y="15835"/>
                </a:lnTo>
                <a:lnTo>
                  <a:pt x="11126" y="61626"/>
                </a:lnTo>
              </a:path>
            </a:pathLst>
          </a:custGeom>
          <a:solidFill>
            <a:srgbClr val="CCCCCC"/>
          </a:solidFill>
          <a:ln w="19050" cap="flat">
            <a:solidFill>
              <a:srgbClr val="000000"/>
            </a:solidFill>
            <a:prstDash val="solid"/>
            <a:round/>
            <a:headEnd type="none" w="lg" len="lg"/>
            <a:tailEnd type="none" w="lg" len="lg"/>
          </a:ln>
        </p:spPr>
      </p:sp>
      <mc:AlternateContent xmlns:mc="http://schemas.openxmlformats.org/markup-compatibility/2006" xmlns:a14="http://schemas.microsoft.com/office/drawing/2010/main">
        <mc:Choice Requires="a14">
          <p:sp>
            <p:nvSpPr>
              <p:cNvPr id="17" name="Shape 768"/>
              <p:cNvSpPr txBox="1"/>
              <p:nvPr/>
            </p:nvSpPr>
            <p:spPr>
              <a:xfrm>
                <a:off x="5067928" y="3602431"/>
                <a:ext cx="642600" cy="550799"/>
              </a:xfrm>
              <a:prstGeom prst="rect">
                <a:avLst/>
              </a:prstGeom>
            </p:spPr>
            <p:txBody>
              <a:bodyPr lIns="91425" tIns="91425" rIns="91425" bIns="91425" anchor="ctr" anchorCtr="0">
                <a:noAutofit/>
              </a:bodyPr>
              <a:lstStyle/>
              <a:p>
                <a:pPr lvl="0" algn="ctr" rtl="0">
                  <a:buNone/>
                </a:pPr>
                <a14:m>
                  <m:oMathPara xmlns:m="http://schemas.openxmlformats.org/officeDocument/2006/math">
                    <m:oMathParaPr>
                      <m:jc m:val="centerGroup"/>
                    </m:oMathParaPr>
                    <m:oMath xmlns:m="http://schemas.openxmlformats.org/officeDocument/2006/math">
                      <m:r>
                        <a:rPr lang="en-US" i="1" dirty="0" smtClean="0">
                          <a:latin typeface="Cambria Math"/>
                        </a:rPr>
                        <m:t>𝐵</m:t>
                      </m:r>
                    </m:oMath>
                  </m:oMathPara>
                </a14:m>
                <a:endParaRPr lang="en-US" dirty="0"/>
              </a:p>
            </p:txBody>
          </p:sp>
        </mc:Choice>
        <mc:Fallback xmlns="">
          <p:sp>
            <p:nvSpPr>
              <p:cNvPr id="17" name="Shape 768"/>
              <p:cNvSpPr txBox="1">
                <a:spLocks noRot="1" noChangeAspect="1" noMove="1" noResize="1" noEditPoints="1" noAdjustHandles="1" noChangeArrowheads="1" noChangeShapeType="1" noTextEdit="1"/>
              </p:cNvSpPr>
              <p:nvPr/>
            </p:nvSpPr>
            <p:spPr>
              <a:xfrm>
                <a:off x="5067928" y="3602431"/>
                <a:ext cx="642600" cy="550799"/>
              </a:xfrm>
              <a:prstGeom prst="rect">
                <a:avLst/>
              </a:prstGeom>
              <a:blipFill rotWithShape="1">
                <a:blip r:embed="rId5"/>
                <a:stretch>
                  <a:fillRect/>
                </a:stretch>
              </a:blipFill>
            </p:spPr>
            <p:txBody>
              <a:bodyPr/>
              <a:lstStyle/>
              <a:p>
                <a:r>
                  <a:rPr lang="en-US">
                    <a:noFill/>
                  </a:rPr>
                  <a:t> </a:t>
                </a:r>
              </a:p>
            </p:txBody>
          </p:sp>
        </mc:Fallback>
      </mc:AlternateContent>
      <p:sp>
        <p:nvSpPr>
          <p:cNvPr id="18" name="Shape 769"/>
          <p:cNvSpPr/>
          <p:nvPr/>
        </p:nvSpPr>
        <p:spPr>
          <a:xfrm>
            <a:off x="5839330" y="2818699"/>
            <a:ext cx="91800" cy="918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19" name="Shape 770"/>
          <p:cNvSpPr/>
          <p:nvPr/>
        </p:nvSpPr>
        <p:spPr>
          <a:xfrm rot="10800000">
            <a:off x="7790132" y="2061434"/>
            <a:ext cx="539700" cy="1629600"/>
          </a:xfrm>
          <a:prstGeom prst="arc">
            <a:avLst>
              <a:gd name="adj1" fmla="val 16200000"/>
              <a:gd name="adj2" fmla="val 5400000"/>
            </a:avLst>
          </a:prstGeom>
          <a:no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sp>
        <p:nvSpPr>
          <p:cNvPr id="20" name="Shape 771"/>
          <p:cNvSpPr txBox="1"/>
          <p:nvPr/>
        </p:nvSpPr>
        <p:spPr>
          <a:xfrm>
            <a:off x="4616325" y="2836360"/>
            <a:ext cx="940200" cy="457200"/>
          </a:xfrm>
          <a:prstGeom prst="rect">
            <a:avLst/>
          </a:prstGeom>
          <a:noFill/>
        </p:spPr>
        <p:txBody>
          <a:bodyPr lIns="91425" tIns="91425" rIns="91425" bIns="91425" anchor="t" anchorCtr="0">
            <a:noAutofit/>
          </a:bodyPr>
          <a:lstStyle/>
          <a:p>
            <a:pPr>
              <a:buNone/>
            </a:pPr>
            <a:r>
              <a:rPr lang="en-US"/>
              <a:t>Triangle</a:t>
            </a:r>
          </a:p>
        </p:txBody>
      </p:sp>
      <p:sp>
        <p:nvSpPr>
          <p:cNvPr id="21" name="Shape 772"/>
          <p:cNvSpPr/>
          <p:nvPr/>
        </p:nvSpPr>
        <p:spPr>
          <a:xfrm>
            <a:off x="5235688" y="3646672"/>
            <a:ext cx="91800" cy="918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cxnSp>
        <p:nvCxnSpPr>
          <p:cNvPr id="22" name="Shape 783"/>
          <p:cNvCxnSpPr/>
          <p:nvPr/>
        </p:nvCxnSpPr>
        <p:spPr>
          <a:xfrm rot="10800000" flipH="1">
            <a:off x="8453810" y="2024843"/>
            <a:ext cx="275399" cy="91800"/>
          </a:xfrm>
          <a:prstGeom prst="straightConnector1">
            <a:avLst/>
          </a:prstGeom>
          <a:noFill/>
          <a:ln w="19050" cap="flat">
            <a:solidFill>
              <a:schemeClr val="dk1"/>
            </a:solidFill>
            <a:prstDash val="solid"/>
            <a:round/>
            <a:headEnd type="none" w="lg" len="lg"/>
            <a:tailEnd type="triangle" w="lg" len="lg"/>
          </a:ln>
        </p:spPr>
      </p:cxnSp>
      <mc:AlternateContent xmlns:mc="http://schemas.openxmlformats.org/markup-compatibility/2006" xmlns:a14="http://schemas.microsoft.com/office/drawing/2010/main">
        <mc:Choice Requires="a14">
          <p:sp>
            <p:nvSpPr>
              <p:cNvPr id="23" name="Shape 789"/>
              <p:cNvSpPr txBox="1"/>
              <p:nvPr/>
            </p:nvSpPr>
            <p:spPr>
              <a:xfrm>
                <a:off x="7745491" y="1487551"/>
                <a:ext cx="1322309" cy="550799"/>
              </a:xfrm>
              <a:prstGeom prst="rect">
                <a:avLst/>
              </a:prstGeom>
            </p:spPr>
            <p:txBody>
              <a:bodyPr lIns="91425" tIns="91425" rIns="91425" bIns="91425" anchor="ctr" anchorCtr="0">
                <a:noAutofit/>
              </a:bodyPr>
              <a:lstStyle/>
              <a:p>
                <a:pPr lvl="0" rtl="0">
                  <a:buNone/>
                </a:pPr>
                <a14:m>
                  <m:oMathPara xmlns:m="http://schemas.openxmlformats.org/officeDocument/2006/math">
                    <m:oMathParaPr>
                      <m:jc m:val="centerGroup"/>
                    </m:oMathParaPr>
                    <m:oMath xmlns:m="http://schemas.openxmlformats.org/officeDocument/2006/math">
                      <m:r>
                        <a:rPr lang="en-US" sz="1400" i="1" dirty="0" smtClean="0">
                          <a:latin typeface="Cambria Math"/>
                        </a:rPr>
                        <m:t>𝑉</m:t>
                      </m:r>
                      <m:r>
                        <a:rPr lang="en-US" sz="1400" i="1" dirty="0" smtClean="0">
                          <a:latin typeface="Cambria Math"/>
                        </a:rPr>
                        <m:t>−(</m:t>
                      </m:r>
                      <m:r>
                        <a:rPr lang="en-US" sz="1400" i="1" dirty="0" smtClean="0">
                          <a:latin typeface="Cambria Math"/>
                        </a:rPr>
                        <m:t>𝐵</m:t>
                      </m:r>
                      <m:r>
                        <a:rPr lang="en-US" sz="1400" i="1" dirty="0" smtClean="0">
                          <a:latin typeface="Cambria Math"/>
                        </a:rPr>
                        <m:t>−</m:t>
                      </m:r>
                      <m:r>
                        <a:rPr lang="en-US" sz="1400" i="1" dirty="0" smtClean="0">
                          <a:latin typeface="Cambria Math"/>
                        </a:rPr>
                        <m:t>𝐴</m:t>
                      </m:r>
                      <m:r>
                        <a:rPr lang="en-US" sz="1400" i="1" dirty="0">
                          <a:latin typeface="Cambria Math"/>
                        </a:rPr>
                        <m:t>)</m:t>
                      </m:r>
                    </m:oMath>
                  </m:oMathPara>
                </a14:m>
                <a:endParaRPr lang="en-US" sz="1400" dirty="0"/>
              </a:p>
            </p:txBody>
          </p:sp>
        </mc:Choice>
        <mc:Fallback xmlns="">
          <p:sp>
            <p:nvSpPr>
              <p:cNvPr id="23" name="Shape 789"/>
              <p:cNvSpPr txBox="1">
                <a:spLocks noRot="1" noChangeAspect="1" noMove="1" noResize="1" noEditPoints="1" noAdjustHandles="1" noChangeArrowheads="1" noChangeShapeType="1" noTextEdit="1"/>
              </p:cNvSpPr>
              <p:nvPr/>
            </p:nvSpPr>
            <p:spPr>
              <a:xfrm>
                <a:off x="7745491" y="1487551"/>
                <a:ext cx="1322309" cy="550799"/>
              </a:xfrm>
              <a:prstGeom prst="rect">
                <a:avLst/>
              </a:prstGeom>
              <a:blipFill rotWithShape="1">
                <a:blip r:embed="rId6"/>
                <a:stretch>
                  <a:fillRect/>
                </a:stretch>
              </a:blipFill>
            </p:spPr>
            <p:txBody>
              <a:bodyPr/>
              <a:lstStyle/>
              <a:p>
                <a:r>
                  <a:rPr lang="en-US">
                    <a:noFill/>
                  </a:rPr>
                  <a:t> </a:t>
                </a:r>
              </a:p>
            </p:txBody>
          </p:sp>
        </mc:Fallback>
      </mc:AlternateContent>
      <p:sp>
        <p:nvSpPr>
          <p:cNvPr id="24" name="Shape 791"/>
          <p:cNvSpPr/>
          <p:nvPr/>
        </p:nvSpPr>
        <p:spPr>
          <a:xfrm>
            <a:off x="8706277" y="1967458"/>
            <a:ext cx="91800" cy="91800"/>
          </a:xfrm>
          <a:prstGeom prst="ellipse">
            <a:avLst/>
          </a:prstGeom>
          <a:solidFill>
            <a:schemeClr val="dk1"/>
          </a:solidFill>
          <a:ln w="19050" cap="flat">
            <a:solidFill>
              <a:schemeClr val="dk1"/>
            </a:solidFill>
            <a:prstDash val="solid"/>
            <a:round/>
            <a:headEnd type="none" w="med" len="med"/>
            <a:tailEnd type="none" w="med" len="med"/>
          </a:ln>
        </p:spPr>
        <p:txBody>
          <a:bodyPr lIns="91425" tIns="91425" rIns="91425" bIns="91425" anchor="ctr" anchorCtr="0">
            <a:noAutofit/>
          </a:bodyPr>
          <a:lstStyle/>
          <a:p>
            <a:endParaRPr/>
          </a:p>
        </p:txBody>
      </p:sp>
      <p:cxnSp>
        <p:nvCxnSpPr>
          <p:cNvPr id="25" name="Shape 792"/>
          <p:cNvCxnSpPr/>
          <p:nvPr/>
        </p:nvCxnSpPr>
        <p:spPr>
          <a:xfrm rot="10800000" flipH="1">
            <a:off x="5894725" y="2392089"/>
            <a:ext cx="1526400" cy="458999"/>
          </a:xfrm>
          <a:prstGeom prst="straightConnector1">
            <a:avLst/>
          </a:prstGeom>
          <a:noFill/>
          <a:ln w="19050" cap="flat">
            <a:solidFill>
              <a:schemeClr val="dk1"/>
            </a:solidFill>
            <a:prstDash val="solid"/>
            <a:round/>
            <a:headEnd type="none" w="lg" len="lg"/>
            <a:tailEnd type="none" w="lg" len="lg"/>
          </a:ln>
        </p:spPr>
      </p:cxnSp>
      <p:cxnSp>
        <p:nvCxnSpPr>
          <p:cNvPr id="26" name="Shape 794"/>
          <p:cNvCxnSpPr/>
          <p:nvPr/>
        </p:nvCxnSpPr>
        <p:spPr>
          <a:xfrm rot="10800000" flipH="1">
            <a:off x="7398045" y="2116660"/>
            <a:ext cx="1055700" cy="275399"/>
          </a:xfrm>
          <a:prstGeom prst="straightConnector1">
            <a:avLst/>
          </a:prstGeom>
          <a:noFill/>
          <a:ln w="19050" cap="flat">
            <a:solidFill>
              <a:schemeClr val="dk1"/>
            </a:solidFill>
            <a:prstDash val="dot"/>
            <a:round/>
            <a:headEnd type="none" w="lg" len="lg"/>
            <a:tailEnd type="none" w="lg" len="lg"/>
          </a:ln>
        </p:spPr>
      </p:cxnSp>
      <p:cxnSp>
        <p:nvCxnSpPr>
          <p:cNvPr id="27" name="Shape 795"/>
          <p:cNvCxnSpPr/>
          <p:nvPr/>
        </p:nvCxnSpPr>
        <p:spPr>
          <a:xfrm rot="10800000" flipH="1">
            <a:off x="6950491" y="2346169"/>
            <a:ext cx="642600" cy="183600"/>
          </a:xfrm>
          <a:prstGeom prst="straightConnector1">
            <a:avLst/>
          </a:prstGeom>
          <a:noFill/>
          <a:ln w="19050" cap="flat">
            <a:solidFill>
              <a:schemeClr val="dk1"/>
            </a:solidFill>
            <a:prstDash val="solid"/>
            <a:round/>
            <a:headEnd type="none" w="lg" len="lg"/>
            <a:tailEnd type="none" w="lg" len="lg"/>
          </a:ln>
        </p:spPr>
      </p:cxnSp>
    </p:spTree>
    <p:extLst>
      <p:ext uri="{BB962C8B-B14F-4D97-AF65-F5344CB8AC3E}">
        <p14:creationId xmlns:p14="http://schemas.microsoft.com/office/powerpoint/2010/main" val="123667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p:bldP spid="21" grpId="0" animBg="1"/>
      <p:bldP spid="23" grpId="0"/>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Questions?</a:t>
            </a:r>
          </a:p>
        </p:txBody>
      </p:sp>
      <p:sp>
        <p:nvSpPr>
          <p:cNvPr id="5" name="Text Placeholder 4"/>
          <p:cNvSpPr>
            <a:spLocks noGrp="1"/>
          </p:cNvSpPr>
          <p:nvPr>
            <p:ph type="body" idx="1"/>
          </p:nvPr>
        </p:nvSpPr>
        <p:spPr/>
        <p:txBody>
          <a:bodyPr/>
          <a:lstStyle/>
          <a:p>
            <a:r>
              <a:rPr lang="en-US" dirty="0"/>
              <a:t>Ellipsoid/Triangle Collisions – Ellipsoid-Vertex</a:t>
            </a:r>
          </a:p>
        </p:txBody>
      </p:sp>
    </p:spTree>
    <p:extLst>
      <p:ext uri="{BB962C8B-B14F-4D97-AF65-F5344CB8AC3E}">
        <p14:creationId xmlns:p14="http://schemas.microsoft.com/office/powerpoint/2010/main" val="1731419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5 Years On, The Lonely Legacy Of 'Shadow Of The Colossus' : NPR">
            <a:extLst>
              <a:ext uri="{FF2B5EF4-FFF2-40B4-BE49-F238E27FC236}">
                <a16:creationId xmlns:a16="http://schemas.microsoft.com/office/drawing/2014/main" id="{C34D926F-D21F-BA41-A7E9-16B956A410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697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3</a:t>
            </a:r>
          </a:p>
        </p:txBody>
      </p:sp>
      <p:sp>
        <p:nvSpPr>
          <p:cNvPr id="3" name="Subtitle 2"/>
          <p:cNvSpPr>
            <a:spLocks noGrp="1"/>
          </p:cNvSpPr>
          <p:nvPr>
            <p:ph type="subTitle" idx="1"/>
          </p:nvPr>
        </p:nvSpPr>
        <p:spPr>
          <a:xfrm>
            <a:off x="1143000" y="3119553"/>
            <a:ext cx="6858000" cy="823796"/>
          </a:xfrm>
        </p:spPr>
        <p:txBody>
          <a:bodyPr>
            <a:normAutofit/>
          </a:bodyPr>
          <a:lstStyle/>
          <a:p>
            <a:r>
              <a:rPr lang="en-US" dirty="0">
                <a:ln>
                  <a:solidFill>
                    <a:srgbClr val="000000"/>
                  </a:solidFill>
                </a:ln>
                <a:solidFill>
                  <a:srgbClr val="FFFFFF"/>
                </a:solidFill>
              </a:rPr>
              <a:t>Walking Around a Mesh</a:t>
            </a:r>
          </a:p>
        </p:txBody>
      </p:sp>
    </p:spTree>
    <p:extLst>
      <p:ext uri="{BB962C8B-B14F-4D97-AF65-F5344CB8AC3E}">
        <p14:creationId xmlns:p14="http://schemas.microsoft.com/office/powerpoint/2010/main" val="705373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few more details…</a:t>
            </a:r>
          </a:p>
        </p:txBody>
      </p:sp>
      <p:sp>
        <p:nvSpPr>
          <p:cNvPr id="3" name="Content Placeholder 2"/>
          <p:cNvSpPr>
            <a:spLocks noGrp="1"/>
          </p:cNvSpPr>
          <p:nvPr>
            <p:ph sz="half" idx="1"/>
          </p:nvPr>
        </p:nvSpPr>
        <p:spPr>
          <a:xfrm>
            <a:off x="457200" y="1200150"/>
            <a:ext cx="8229600" cy="3657599"/>
          </a:xfrm>
        </p:spPr>
        <p:txBody>
          <a:bodyPr>
            <a:normAutofit lnSpcReduction="10000"/>
          </a:bodyPr>
          <a:lstStyle/>
          <a:p>
            <a:r>
              <a:rPr lang="en-US" dirty="0"/>
              <a:t>We have figured out how to detect ellipsoid triangle collisions, but we have not discussed how to respond to them in a helpful way</a:t>
            </a:r>
          </a:p>
          <a:p>
            <a:r>
              <a:rPr lang="en-US" dirty="0"/>
              <a:t>If we tried to walk around a triangle mesh without considering some extra details, we would stick to the ground!</a:t>
            </a:r>
          </a:p>
          <a:p>
            <a:r>
              <a:rPr lang="en-US" dirty="0"/>
              <a:t>Why? Notice that we haven’t discussed minimum translation vectors!</a:t>
            </a:r>
          </a:p>
        </p:txBody>
      </p:sp>
    </p:spTree>
    <p:extLst>
      <p:ext uri="{BB962C8B-B14F-4D97-AF65-F5344CB8AC3E}">
        <p14:creationId xmlns:p14="http://schemas.microsoft.com/office/powerpoint/2010/main" val="3761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“MTV Slide” </a:t>
            </a:r>
          </a:p>
        </p:txBody>
      </p:sp>
      <p:sp>
        <p:nvSpPr>
          <p:cNvPr id="3" name="Content Placeholder 2"/>
          <p:cNvSpPr>
            <a:spLocks noGrp="1"/>
          </p:cNvSpPr>
          <p:nvPr>
            <p:ph sz="half" idx="1"/>
          </p:nvPr>
        </p:nvSpPr>
        <p:spPr>
          <a:xfrm>
            <a:off x="457200" y="1200150"/>
            <a:ext cx="4724400" cy="3657599"/>
          </a:xfrm>
        </p:spPr>
        <p:txBody>
          <a:bodyPr>
            <a:normAutofit fontScale="62500" lnSpcReduction="20000"/>
          </a:bodyPr>
          <a:lstStyle/>
          <a:p>
            <a:r>
              <a:rPr lang="en-US" dirty="0"/>
              <a:t>The green ellipsoid is the starting position of the ellipsoid during the tick</a:t>
            </a:r>
          </a:p>
          <a:p>
            <a:r>
              <a:rPr lang="en-US" dirty="0"/>
              <a:t>The red ellipsoid is the ending position of the ellipsoid during the tick, </a:t>
            </a:r>
            <a:r>
              <a:rPr lang="en-US" b="1" dirty="0"/>
              <a:t>assuming no collisions happened</a:t>
            </a:r>
          </a:p>
          <a:p>
            <a:r>
              <a:rPr lang="en-US" dirty="0"/>
              <a:t>The first orange ellipsoid is the position of the ellipsoid at the first collision (with the blue triangle) that happens as the green ellipsoid moves in the direction of the red ellipsoid</a:t>
            </a:r>
          </a:p>
          <a:p>
            <a:r>
              <a:rPr lang="en-US" dirty="0"/>
              <a:t>The second orange ellipsoid is the same as the first orange ellipsoid except it has been slid forward in the direction of the red ellipsoid in such a way that it does not collide with the blue triangle</a:t>
            </a:r>
          </a:p>
          <a:p>
            <a:endParaRPr lang="en-US" dirty="0"/>
          </a:p>
        </p:txBody>
      </p:sp>
      <p:sp>
        <p:nvSpPr>
          <p:cNvPr id="4" name="Oval 3">
            <a:extLst>
              <a:ext uri="{FF2B5EF4-FFF2-40B4-BE49-F238E27FC236}">
                <a16:creationId xmlns:a16="http://schemas.microsoft.com/office/drawing/2014/main" id="{92C07D0B-787F-D14C-B34B-1CE21FF7D522}"/>
              </a:ext>
            </a:extLst>
          </p:cNvPr>
          <p:cNvSpPr/>
          <p:nvPr/>
        </p:nvSpPr>
        <p:spPr>
          <a:xfrm>
            <a:off x="5257800" y="2876550"/>
            <a:ext cx="609600" cy="1143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84D70BA-BB20-984A-AFF1-807E12D0FB1C}"/>
              </a:ext>
            </a:extLst>
          </p:cNvPr>
          <p:cNvCxnSpPr/>
          <p:nvPr/>
        </p:nvCxnSpPr>
        <p:spPr>
          <a:xfrm flipV="1">
            <a:off x="6324600" y="2571750"/>
            <a:ext cx="2438400" cy="1600200"/>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BD0999C4-BC01-9445-9EBA-D25A8C7AC5C5}"/>
              </a:ext>
            </a:extLst>
          </p:cNvPr>
          <p:cNvSpPr/>
          <p:nvPr/>
        </p:nvSpPr>
        <p:spPr>
          <a:xfrm>
            <a:off x="6096000" y="2879623"/>
            <a:ext cx="609600" cy="1143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286A9D38-C49D-ED41-9506-036086CEF514}"/>
              </a:ext>
            </a:extLst>
          </p:cNvPr>
          <p:cNvSpPr/>
          <p:nvPr/>
        </p:nvSpPr>
        <p:spPr>
          <a:xfrm>
            <a:off x="7744943" y="1814782"/>
            <a:ext cx="609600" cy="1143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2F8C8777-9C7F-174F-A6F7-956DC4195A8E}"/>
              </a:ext>
            </a:extLst>
          </p:cNvPr>
          <p:cNvSpPr/>
          <p:nvPr/>
        </p:nvSpPr>
        <p:spPr>
          <a:xfrm>
            <a:off x="8229600" y="2876550"/>
            <a:ext cx="609600" cy="1143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04D365D-4D65-574A-B1A2-E20121146C90}"/>
              </a:ext>
            </a:extLst>
          </p:cNvPr>
          <p:cNvCxnSpPr>
            <a:cxnSpLocks/>
            <a:stCxn id="4" idx="6"/>
            <a:endCxn id="7" idx="2"/>
          </p:cNvCxnSpPr>
          <p:nvPr/>
        </p:nvCxnSpPr>
        <p:spPr>
          <a:xfrm>
            <a:off x="5867400" y="3448050"/>
            <a:ext cx="228600" cy="30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76112D97-DBA8-494B-8D9D-17173B41A034}"/>
              </a:ext>
            </a:extLst>
          </p:cNvPr>
          <p:cNvCxnSpPr>
            <a:cxnSpLocks/>
            <a:endCxn id="8" idx="2"/>
          </p:cNvCxnSpPr>
          <p:nvPr/>
        </p:nvCxnSpPr>
        <p:spPr>
          <a:xfrm flipV="1">
            <a:off x="6667500" y="2386282"/>
            <a:ext cx="1077443" cy="7880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20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“MTV Slide” </a:t>
            </a:r>
          </a:p>
        </p:txBody>
      </p:sp>
      <p:sp>
        <p:nvSpPr>
          <p:cNvPr id="3" name="Content Placeholder 2"/>
          <p:cNvSpPr>
            <a:spLocks noGrp="1"/>
          </p:cNvSpPr>
          <p:nvPr>
            <p:ph sz="half" idx="1"/>
          </p:nvPr>
        </p:nvSpPr>
        <p:spPr>
          <a:xfrm>
            <a:off x="457200" y="1047750"/>
            <a:ext cx="4724400" cy="4114800"/>
          </a:xfrm>
        </p:spPr>
        <p:txBody>
          <a:bodyPr>
            <a:normAutofit fontScale="62500" lnSpcReduction="20000"/>
          </a:bodyPr>
          <a:lstStyle/>
          <a:p>
            <a:r>
              <a:rPr lang="en-US" dirty="0"/>
              <a:t>We will call this behavior the “MTV slide”</a:t>
            </a:r>
          </a:p>
          <a:p>
            <a:pPr lvl="1"/>
            <a:r>
              <a:rPr lang="en-US" dirty="0"/>
              <a:t>Adding this functionality prevents us from sticking to the ground!</a:t>
            </a:r>
          </a:p>
          <a:p>
            <a:r>
              <a:rPr lang="en-US" dirty="0"/>
              <a:t>The next slide has pseudocode explaining how to implement this</a:t>
            </a:r>
          </a:p>
          <a:p>
            <a:pPr lvl="1"/>
            <a:r>
              <a:rPr lang="en-US" dirty="0"/>
              <a:t>Essentially, you take the vector connecting the first orange ellipsoid to the red ellipsoid and subtract away the component of that vector that is not orthogonal to the triangle’s normal</a:t>
            </a:r>
          </a:p>
          <a:p>
            <a:pPr lvl="1"/>
            <a:r>
              <a:rPr lang="en-US" dirty="0"/>
              <a:t>Then you add the resulting vector to the position of the first orange ellipsoid to get the second orange ellipsoid</a:t>
            </a:r>
          </a:p>
          <a:p>
            <a:r>
              <a:rPr lang="en-US" dirty="0"/>
              <a:t>Note that the second ellipsoid could run into </a:t>
            </a:r>
            <a:r>
              <a:rPr lang="en-US" b="1" dirty="0"/>
              <a:t>another triangle</a:t>
            </a:r>
            <a:endParaRPr lang="en-US" dirty="0"/>
          </a:p>
          <a:p>
            <a:pPr lvl="1"/>
            <a:r>
              <a:rPr lang="en-US" dirty="0"/>
              <a:t>So, we need to repeat our collision detection and MTV slide steps for some maximum number of translations, or until we come across an iteration where we can safely slide without hitting another triangle</a:t>
            </a:r>
          </a:p>
          <a:p>
            <a:endParaRPr lang="en-US" dirty="0"/>
          </a:p>
          <a:p>
            <a:endParaRPr lang="en-US" dirty="0"/>
          </a:p>
        </p:txBody>
      </p:sp>
      <p:sp>
        <p:nvSpPr>
          <p:cNvPr id="4" name="Oval 3">
            <a:extLst>
              <a:ext uri="{FF2B5EF4-FFF2-40B4-BE49-F238E27FC236}">
                <a16:creationId xmlns:a16="http://schemas.microsoft.com/office/drawing/2014/main" id="{92C07D0B-787F-D14C-B34B-1CE21FF7D522}"/>
              </a:ext>
            </a:extLst>
          </p:cNvPr>
          <p:cNvSpPr/>
          <p:nvPr/>
        </p:nvSpPr>
        <p:spPr>
          <a:xfrm>
            <a:off x="5257800" y="2876550"/>
            <a:ext cx="609600" cy="1143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84D70BA-BB20-984A-AFF1-807E12D0FB1C}"/>
              </a:ext>
            </a:extLst>
          </p:cNvPr>
          <p:cNvCxnSpPr/>
          <p:nvPr/>
        </p:nvCxnSpPr>
        <p:spPr>
          <a:xfrm flipV="1">
            <a:off x="6324600" y="2571750"/>
            <a:ext cx="2438400" cy="1600200"/>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BD0999C4-BC01-9445-9EBA-D25A8C7AC5C5}"/>
              </a:ext>
            </a:extLst>
          </p:cNvPr>
          <p:cNvSpPr/>
          <p:nvPr/>
        </p:nvSpPr>
        <p:spPr>
          <a:xfrm>
            <a:off x="6096000" y="2879623"/>
            <a:ext cx="609600" cy="1143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286A9D38-C49D-ED41-9506-036086CEF514}"/>
              </a:ext>
            </a:extLst>
          </p:cNvPr>
          <p:cNvSpPr/>
          <p:nvPr/>
        </p:nvSpPr>
        <p:spPr>
          <a:xfrm>
            <a:off x="7744943" y="1814782"/>
            <a:ext cx="609600" cy="1143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2F8C8777-9C7F-174F-A6F7-956DC4195A8E}"/>
              </a:ext>
            </a:extLst>
          </p:cNvPr>
          <p:cNvSpPr/>
          <p:nvPr/>
        </p:nvSpPr>
        <p:spPr>
          <a:xfrm>
            <a:off x="8229600" y="2876550"/>
            <a:ext cx="609600" cy="1143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04D365D-4D65-574A-B1A2-E20121146C90}"/>
              </a:ext>
            </a:extLst>
          </p:cNvPr>
          <p:cNvCxnSpPr>
            <a:cxnSpLocks/>
            <a:stCxn id="4" idx="6"/>
            <a:endCxn id="7" idx="2"/>
          </p:cNvCxnSpPr>
          <p:nvPr/>
        </p:nvCxnSpPr>
        <p:spPr>
          <a:xfrm>
            <a:off x="5867400" y="3448050"/>
            <a:ext cx="228600" cy="30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76112D97-DBA8-494B-8D9D-17173B41A034}"/>
              </a:ext>
            </a:extLst>
          </p:cNvPr>
          <p:cNvCxnSpPr>
            <a:cxnSpLocks/>
            <a:endCxn id="8" idx="2"/>
          </p:cNvCxnSpPr>
          <p:nvPr/>
        </p:nvCxnSpPr>
        <p:spPr>
          <a:xfrm flipV="1">
            <a:off x="6667500" y="2386282"/>
            <a:ext cx="1077443" cy="7880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29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MTV Slide Pseudocode</a:t>
            </a:r>
          </a:p>
        </p:txBody>
      </p:sp>
      <p:sp>
        <p:nvSpPr>
          <p:cNvPr id="3" name="Content Placeholder 2"/>
          <p:cNvSpPr>
            <a:spLocks noGrp="1"/>
          </p:cNvSpPr>
          <p:nvPr>
            <p:ph sz="half" idx="1"/>
          </p:nvPr>
        </p:nvSpPr>
        <p:spPr>
          <a:xfrm>
            <a:off x="76200" y="971550"/>
            <a:ext cx="9067800" cy="4267200"/>
          </a:xfrm>
        </p:spPr>
        <p:txBody>
          <a:bodyPr>
            <a:normAutofit/>
          </a:bodyPr>
          <a:lstStyle/>
          <a:p>
            <a:pPr marL="0" indent="0">
              <a:buNone/>
            </a:pPr>
            <a:r>
              <a:rPr lang="en-US" sz="1200" dirty="0" err="1">
                <a:latin typeface="Courier" pitchFamily="2" charset="0"/>
              </a:rPr>
              <a:t>ellipsoidTriangleCollisions</a:t>
            </a:r>
            <a:r>
              <a:rPr lang="en-US" sz="1200" dirty="0">
                <a:latin typeface="Courier" pitchFamily="2" charset="0"/>
              </a:rPr>
              <a:t>(</a:t>
            </a:r>
            <a:r>
              <a:rPr lang="en-US" sz="1200" dirty="0" err="1">
                <a:latin typeface="Courier" pitchFamily="2" charset="0"/>
              </a:rPr>
              <a:t>initial_pos</a:t>
            </a:r>
            <a:r>
              <a:rPr lang="en-US" sz="1200" dirty="0">
                <a:latin typeface="Courier" pitchFamily="2" charset="0"/>
              </a:rPr>
              <a:t>, </a:t>
            </a:r>
            <a:r>
              <a:rPr lang="en-US" sz="1200" dirty="0" err="1">
                <a:latin typeface="Courier" pitchFamily="2" charset="0"/>
              </a:rPr>
              <a:t>final_pos</a:t>
            </a:r>
            <a:r>
              <a:rPr lang="en-US" sz="1200" dirty="0">
                <a:latin typeface="Courier" pitchFamily="2" charset="0"/>
              </a:rPr>
              <a:t>):</a:t>
            </a:r>
          </a:p>
          <a:p>
            <a:pPr marL="0" indent="0">
              <a:buNone/>
            </a:pPr>
            <a:r>
              <a:rPr lang="en-US" sz="1200" dirty="0">
                <a:latin typeface="Courier" pitchFamily="2" charset="0"/>
              </a:rPr>
              <a:t>  collisions = []</a:t>
            </a:r>
          </a:p>
          <a:p>
            <a:pPr marL="0" indent="0">
              <a:buNone/>
            </a:pPr>
            <a:r>
              <a:rPr lang="en-US" sz="1200" dirty="0">
                <a:latin typeface="Courier" pitchFamily="2" charset="0"/>
              </a:rPr>
              <a:t>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initial_pos</a:t>
            </a:r>
            <a:endParaRPr lang="en-US" sz="1200" dirty="0">
              <a:latin typeface="Courier" pitchFamily="2" charset="0"/>
            </a:endParaRPr>
          </a:p>
          <a:p>
            <a:pPr marL="0" indent="0">
              <a:buNone/>
            </a:pPr>
            <a:r>
              <a:rPr lang="en-US" sz="1200" dirty="0">
                <a:latin typeface="Courier" pitchFamily="2" charset="0"/>
              </a:rPr>
              <a:t>  for </a:t>
            </a:r>
            <a:r>
              <a:rPr lang="en-US" sz="1200" dirty="0" err="1">
                <a:latin typeface="Courier" pitchFamily="2" charset="0"/>
              </a:rPr>
              <a:t>i</a:t>
            </a:r>
            <a:r>
              <a:rPr lang="en-US" sz="1200" dirty="0">
                <a:latin typeface="Courier" pitchFamily="2" charset="0"/>
              </a:rPr>
              <a:t> in range(MAX_TRANSLATIONS):</a:t>
            </a:r>
          </a:p>
          <a:p>
            <a:pPr marL="0" indent="0">
              <a:buNone/>
            </a:pPr>
            <a:r>
              <a:rPr lang="en-US" sz="1200" dirty="0">
                <a:latin typeface="Courier" pitchFamily="2" charset="0"/>
              </a:rPr>
              <a:t>    c = </a:t>
            </a:r>
            <a:r>
              <a:rPr lang="en-US" sz="1200" dirty="0" err="1">
                <a:latin typeface="Courier" pitchFamily="2" charset="0"/>
              </a:rPr>
              <a:t>getClosestCollision</a:t>
            </a:r>
            <a:r>
              <a:rPr lang="en-US" sz="1200" dirty="0">
                <a:latin typeface="Courier" pitchFamily="2" charset="0"/>
              </a:rPr>
              <a:t>(</a:t>
            </a:r>
            <a:r>
              <a:rPr lang="en-US" sz="1200" dirty="0" err="1">
                <a:latin typeface="Courier" pitchFamily="2" charset="0"/>
              </a:rPr>
              <a:t>initial_pos</a:t>
            </a:r>
            <a:r>
              <a:rPr lang="en-US" sz="1200" dirty="0">
                <a:latin typeface="Courier" pitchFamily="2" charset="0"/>
              </a:rPr>
              <a:t>, </a:t>
            </a:r>
            <a:r>
              <a:rPr lang="en-US" sz="1200" dirty="0" err="1">
                <a:latin typeface="Courier" pitchFamily="2" charset="0"/>
              </a:rPr>
              <a:t>next_pos</a:t>
            </a:r>
            <a:r>
              <a:rPr lang="en-US" sz="1200" dirty="0">
                <a:latin typeface="Courier" pitchFamily="2" charset="0"/>
              </a:rPr>
              <a:t>)</a:t>
            </a:r>
          </a:p>
          <a:p>
            <a:pPr marL="0" indent="0">
              <a:buNone/>
            </a:pPr>
            <a:r>
              <a:rPr lang="en-US" sz="1200" dirty="0">
                <a:latin typeface="Courier" pitchFamily="2" charset="0"/>
              </a:rPr>
              <a:t>    if (</a:t>
            </a:r>
            <a:r>
              <a:rPr lang="en-US" sz="1200" dirty="0" err="1">
                <a:latin typeface="Courier" pitchFamily="2" charset="0"/>
              </a:rPr>
              <a:t>c.t</a:t>
            </a:r>
            <a:r>
              <a:rPr lang="en-US" sz="1200" dirty="0">
                <a:latin typeface="Courier" pitchFamily="2" charset="0"/>
              </a:rPr>
              <a:t> == INFINITY):</a:t>
            </a:r>
          </a:p>
          <a:p>
            <a:pPr marL="0" indent="0">
              <a:buNone/>
            </a:pPr>
            <a:r>
              <a:rPr lang="en-US" sz="1200" dirty="0">
                <a:latin typeface="Courier" pitchFamily="2" charset="0"/>
              </a:rPr>
              <a:t>      return (collisions, </a:t>
            </a:r>
            <a:r>
              <a:rPr lang="en-US" sz="1200" dirty="0" err="1">
                <a:latin typeface="Courier" pitchFamily="2" charset="0"/>
              </a:rPr>
              <a:t>next_pos</a:t>
            </a:r>
            <a:r>
              <a:rPr lang="en-US" sz="1200" dirty="0">
                <a:latin typeface="Courier" pitchFamily="2" charset="0"/>
              </a:rPr>
              <a:t>)</a:t>
            </a:r>
          </a:p>
          <a:p>
            <a:pPr marL="0" indent="0">
              <a:buNone/>
            </a:pPr>
            <a:r>
              <a:rPr lang="en-US" sz="1200" dirty="0">
                <a:latin typeface="Courier" pitchFamily="2" charset="0"/>
              </a:rPr>
              <a:t>    else: </a:t>
            </a:r>
          </a:p>
          <a:p>
            <a:pPr marL="0" indent="0">
              <a:buNone/>
            </a:pPr>
            <a:r>
              <a:rPr lang="en-US" sz="1200" dirty="0">
                <a:latin typeface="Courier" pitchFamily="2" charset="0"/>
              </a:rPr>
              <a:t>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c.pos</a:t>
            </a:r>
            <a:endParaRPr lang="en-US" sz="1200" dirty="0">
              <a:latin typeface="Courier" pitchFamily="2" charset="0"/>
            </a:endParaRPr>
          </a:p>
          <a:p>
            <a:pPr marL="0" indent="0">
              <a:buNone/>
            </a:pPr>
            <a:r>
              <a:rPr lang="en-US" sz="1200" dirty="0">
                <a:latin typeface="Courier" pitchFamily="2" charset="0"/>
              </a:rPr>
              <a:t>      d = </a:t>
            </a:r>
            <a:r>
              <a:rPr lang="en-US" sz="1200" dirty="0" err="1">
                <a:latin typeface="Courier" pitchFamily="2" charset="0"/>
              </a:rPr>
              <a:t>final_pos</a:t>
            </a:r>
            <a:r>
              <a:rPr lang="en-US" sz="1200" dirty="0">
                <a:latin typeface="Courier" pitchFamily="2" charset="0"/>
              </a:rPr>
              <a:t> – </a:t>
            </a:r>
            <a:r>
              <a:rPr lang="en-US" sz="1200" dirty="0" err="1">
                <a:latin typeface="Courier" pitchFamily="2" charset="0"/>
              </a:rPr>
              <a:t>curr_pos</a:t>
            </a:r>
            <a:endParaRPr lang="en-US" sz="1200" dirty="0">
              <a:latin typeface="Courier" pitchFamily="2" charset="0"/>
            </a:endParaRPr>
          </a:p>
          <a:p>
            <a:pPr marL="0" indent="0">
              <a:buNone/>
            </a:pPr>
            <a:r>
              <a:rPr lang="en-US" sz="1200" dirty="0">
                <a:latin typeface="Courier" pitchFamily="2" charset="0"/>
              </a:rPr>
              <a:t>      // you might need to play around with </a:t>
            </a:r>
            <a:r>
              <a:rPr lang="en-US" sz="1200" dirty="0" err="1">
                <a:latin typeface="Courier" pitchFamily="2" charset="0"/>
              </a:rPr>
              <a:t>d_corrected</a:t>
            </a:r>
            <a:r>
              <a:rPr lang="en-US" sz="1200" dirty="0">
                <a:latin typeface="Courier" pitchFamily="2" charset="0"/>
              </a:rPr>
              <a:t> in order to correctly handle</a:t>
            </a:r>
          </a:p>
          <a:p>
            <a:pPr marL="0" indent="0">
              <a:buNone/>
            </a:pPr>
            <a:r>
              <a:rPr lang="en-US" sz="1200" dirty="0">
                <a:latin typeface="Courier" pitchFamily="2" charset="0"/>
              </a:rPr>
              <a:t>      // downward-facing walls</a:t>
            </a:r>
          </a:p>
          <a:p>
            <a:pPr marL="0" indent="0">
              <a:buNone/>
            </a:pPr>
            <a:r>
              <a:rPr lang="en-US" sz="1200" dirty="0">
                <a:latin typeface="Courier" pitchFamily="2" charset="0"/>
              </a:rPr>
              <a:t>      </a:t>
            </a:r>
            <a:r>
              <a:rPr lang="en-US" sz="1200" dirty="0" err="1">
                <a:latin typeface="Courier" pitchFamily="2" charset="0"/>
              </a:rPr>
              <a:t>d_corrected</a:t>
            </a:r>
            <a:r>
              <a:rPr lang="en-US" sz="1200" dirty="0">
                <a:latin typeface="Courier" pitchFamily="2" charset="0"/>
              </a:rPr>
              <a:t> = d - dot(d, </a:t>
            </a:r>
            <a:r>
              <a:rPr lang="en-US" sz="1200" dirty="0" err="1">
                <a:latin typeface="Courier" pitchFamily="2" charset="0"/>
              </a:rPr>
              <a:t>c.normal</a:t>
            </a:r>
            <a:r>
              <a:rPr lang="en-US" sz="1200" dirty="0">
                <a:latin typeface="Courier" pitchFamily="2" charset="0"/>
              </a:rPr>
              <a:t>) * </a:t>
            </a:r>
            <a:r>
              <a:rPr lang="en-US" sz="1200" dirty="0" err="1">
                <a:latin typeface="Courier" pitchFamily="2" charset="0"/>
              </a:rPr>
              <a:t>closest_collision.normal</a:t>
            </a:r>
            <a:r>
              <a:rPr lang="en-US" sz="1200" dirty="0">
                <a:latin typeface="Courier" pitchFamily="2" charset="0"/>
              </a:rPr>
              <a:t> </a:t>
            </a:r>
          </a:p>
          <a:p>
            <a:pPr marL="0" indent="0">
              <a:buNone/>
            </a:pPr>
            <a:r>
              <a:rPr lang="en-US" sz="1200" dirty="0">
                <a:latin typeface="Courier" pitchFamily="2" charset="0"/>
              </a:rPr>
              <a:t>      </a:t>
            </a:r>
            <a:r>
              <a:rPr lang="en-US" sz="1200" dirty="0" err="1">
                <a:latin typeface="Courier" pitchFamily="2" charset="0"/>
              </a:rPr>
              <a:t>next_pos</a:t>
            </a:r>
            <a:r>
              <a:rPr lang="en-US" sz="1200" dirty="0">
                <a:latin typeface="Courier" pitchFamily="2" charset="0"/>
              </a:rPr>
              <a:t> =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d_corrected</a:t>
            </a:r>
            <a:endParaRPr lang="en-US" sz="1200" dirty="0">
              <a:latin typeface="Courier" pitchFamily="2" charset="0"/>
            </a:endParaRPr>
          </a:p>
          <a:p>
            <a:pPr marL="0" indent="0">
              <a:buNone/>
            </a:pPr>
            <a:r>
              <a:rPr lang="en-US" sz="1200" dirty="0">
                <a:latin typeface="Courier" pitchFamily="2" charset="0"/>
              </a:rPr>
              <a:t>      </a:t>
            </a:r>
            <a:r>
              <a:rPr lang="en-US" sz="1200" dirty="0" err="1">
                <a:latin typeface="Courier" pitchFamily="2" charset="0"/>
              </a:rPr>
              <a:t>collisions.append</a:t>
            </a:r>
            <a:r>
              <a:rPr lang="en-US" sz="1200" dirty="0">
                <a:latin typeface="Courier" pitchFamily="2" charset="0"/>
              </a:rPr>
              <a:t>(c)</a:t>
            </a:r>
          </a:p>
          <a:p>
            <a:pPr marL="0" indent="0">
              <a:buNone/>
            </a:pPr>
            <a:r>
              <a:rPr lang="en-US" sz="1200" dirty="0">
                <a:latin typeface="Courier" pitchFamily="2" charset="0"/>
              </a:rPr>
              <a:t>  return (collisions, </a:t>
            </a:r>
            <a:r>
              <a:rPr lang="en-US" sz="1200" dirty="0" err="1">
                <a:latin typeface="Courier" pitchFamily="2" charset="0"/>
              </a:rPr>
              <a:t>curr_pos</a:t>
            </a:r>
            <a:r>
              <a:rPr lang="en-US" sz="1200" dirty="0">
                <a:latin typeface="Courier" pitchFamily="2" charset="0"/>
              </a:rPr>
              <a:t>)</a:t>
            </a:r>
          </a:p>
          <a:p>
            <a:pPr marL="0" indent="0">
              <a:buNone/>
            </a:pPr>
            <a:r>
              <a:rPr lang="en-US" sz="1200" dirty="0">
                <a:latin typeface="Courier" pitchFamily="2" charset="0"/>
              </a:rPr>
              <a:t>       </a:t>
            </a:r>
          </a:p>
        </p:txBody>
      </p:sp>
    </p:spTree>
    <p:extLst>
      <p:ext uri="{BB962C8B-B14F-4D97-AF65-F5344CB8AC3E}">
        <p14:creationId xmlns:p14="http://schemas.microsoft.com/office/powerpoint/2010/main" val="267202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Improving Movement</a:t>
            </a:r>
          </a:p>
        </p:txBody>
      </p:sp>
      <p:sp>
        <p:nvSpPr>
          <p:cNvPr id="3" name="Content Placeholder 2"/>
          <p:cNvSpPr>
            <a:spLocks noGrp="1"/>
          </p:cNvSpPr>
          <p:nvPr>
            <p:ph sz="half" idx="1"/>
          </p:nvPr>
        </p:nvSpPr>
        <p:spPr>
          <a:xfrm>
            <a:off x="457200" y="1047750"/>
            <a:ext cx="8229600" cy="3889771"/>
          </a:xfrm>
        </p:spPr>
        <p:txBody>
          <a:bodyPr>
            <a:normAutofit fontScale="92500" lnSpcReduction="10000"/>
          </a:bodyPr>
          <a:lstStyle/>
          <a:p>
            <a:r>
              <a:rPr lang="en-US" dirty="0"/>
              <a:t>Even with the MTV slide, we may stick to a wall if we are touching a wall and any component of our horizontal velocity is in the direction of the wall</a:t>
            </a:r>
          </a:p>
          <a:p>
            <a:pPr lvl="1"/>
            <a:r>
              <a:rPr lang="en-US" dirty="0"/>
              <a:t>In other words, if we “hug” a wall and try to move parallel to it, we will stick to the wall</a:t>
            </a:r>
          </a:p>
          <a:p>
            <a:pPr lvl="1"/>
            <a:r>
              <a:rPr lang="en-US" dirty="0"/>
              <a:t>This occurs because we repeatedly collide with the wall</a:t>
            </a:r>
          </a:p>
          <a:p>
            <a:pPr lvl="1"/>
            <a:r>
              <a:rPr lang="en-US" dirty="0"/>
              <a:t>We will also get weird behavior in the collision debugger</a:t>
            </a:r>
          </a:p>
          <a:p>
            <a:r>
              <a:rPr lang="en-US" dirty="0"/>
              <a:t>We can try to fix this problem by nudging the first orange ellipsoid slightly away from the triangle at every iteration…</a:t>
            </a:r>
          </a:p>
          <a:p>
            <a:endParaRPr lang="en-US" dirty="0"/>
          </a:p>
        </p:txBody>
      </p:sp>
    </p:spTree>
    <p:extLst>
      <p:ext uri="{BB962C8B-B14F-4D97-AF65-F5344CB8AC3E}">
        <p14:creationId xmlns:p14="http://schemas.microsoft.com/office/powerpoint/2010/main" val="22010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60" name="Straight Connector 59"/>
          <p:cNvCxnSpPr/>
          <p:nvPr/>
        </p:nvCxnSpPr>
        <p:spPr>
          <a:xfrm>
            <a:off x="609600" y="4320345"/>
            <a:ext cx="490773" cy="400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09600" y="3436620"/>
            <a:ext cx="480060" cy="742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AAB-AAB</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73917"/>
                <a:ext cx="8229600" cy="3581399"/>
              </a:xfrm>
            </p:spPr>
            <p:txBody>
              <a:bodyPr>
                <a:normAutofit/>
              </a:bodyPr>
              <a:lstStyle/>
              <a:p>
                <a:r>
                  <a:rPr lang="en-US" sz="2800" dirty="0"/>
                  <a:t>Ensure overlap on each axis:</a:t>
                </a:r>
              </a:p>
              <a:p>
                <a:pPr lvl="1">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ea typeface="Cambria Math"/>
                          </a:rPr>
                        </m:ctrlPr>
                      </m:sSubPr>
                      <m:e>
                        <m:r>
                          <a:rPr lang="en-US" sz="2400" b="0" i="1" smtClean="0">
                            <a:latin typeface="Cambria Math"/>
                            <a:ea typeface="Cambria Math"/>
                          </a:rPr>
                          <m:t>𝐴</m:t>
                        </m:r>
                      </m:e>
                      <m:sub>
                        <m:r>
                          <a:rPr lang="en-US" sz="2400" b="0" i="1" smtClean="0">
                            <a:latin typeface="Cambria Math"/>
                            <a:ea typeface="Cambria Math"/>
                          </a:rPr>
                          <m:t>𝑥𝑚𝑖𝑛</m:t>
                        </m:r>
                      </m:sub>
                    </m:sSub>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b="0" i="1" smtClean="0">
                            <a:latin typeface="Cambria Math"/>
                            <a:ea typeface="Cambria Math"/>
                          </a:rPr>
                          <m:t>𝐵</m:t>
                        </m:r>
                      </m:e>
                      <m:sub>
                        <m:r>
                          <a:rPr lang="en-US" sz="2400" b="0" i="1" smtClean="0">
                            <a:latin typeface="Cambria Math"/>
                            <a:ea typeface="Cambria Math"/>
                          </a:rPr>
                          <m:t>𝑥</m:t>
                        </m:r>
                        <m:r>
                          <a:rPr lang="en-US" sz="2400" i="1">
                            <a:latin typeface="Cambria Math"/>
                            <a:ea typeface="Cambria Math"/>
                          </a:rPr>
                          <m:t>𝑚</m:t>
                        </m:r>
                        <m:r>
                          <a:rPr lang="en-US" sz="2400" b="0" i="1" smtClean="0">
                            <a:latin typeface="Cambria Math"/>
                            <a:ea typeface="Cambria Math"/>
                          </a:rPr>
                          <m:t>𝑎𝑥</m:t>
                        </m:r>
                      </m:sub>
                    </m:sSub>
                  </m:oMath>
                </a14:m>
                <a:r>
                  <a:rPr lang="en-US" sz="2400" dirty="0"/>
                  <a:t> AND </a:t>
                </a:r>
                <a14:m>
                  <m:oMath xmlns:m="http://schemas.openxmlformats.org/officeDocument/2006/math">
                    <m:sSub>
                      <m:sSubPr>
                        <m:ctrlPr>
                          <a:rPr lang="en-US" sz="2400" i="1">
                            <a:latin typeface="Cambria Math" panose="02040503050406030204" pitchFamily="18" charset="0"/>
                            <a:ea typeface="Cambria Math"/>
                          </a:rPr>
                        </m:ctrlPr>
                      </m:sSubPr>
                      <m:e>
                        <m:r>
                          <a:rPr lang="en-US" sz="2400" b="0" i="1" smtClean="0">
                            <a:latin typeface="Cambria Math"/>
                            <a:ea typeface="Cambria Math"/>
                          </a:rPr>
                          <m:t>𝐴</m:t>
                        </m:r>
                      </m:e>
                      <m:sub>
                        <m:r>
                          <a:rPr lang="en-US" sz="2400" i="1">
                            <a:latin typeface="Cambria Math"/>
                            <a:ea typeface="Cambria Math"/>
                          </a:rPr>
                          <m:t>𝑥</m:t>
                        </m:r>
                        <m:r>
                          <a:rPr lang="en-US" sz="2400" b="0" i="1" smtClean="0">
                            <a:latin typeface="Cambria Math"/>
                            <a:ea typeface="Cambria Math"/>
                          </a:rPr>
                          <m:t>𝑚𝑎𝑥</m:t>
                        </m:r>
                      </m:sub>
                    </m:sSub>
                    <m:r>
                      <a:rPr lang="en-US" sz="2400" i="1" smtClean="0">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𝐵</m:t>
                        </m:r>
                      </m:e>
                      <m:sub>
                        <m:r>
                          <a:rPr lang="en-US" sz="2400" i="1">
                            <a:latin typeface="Cambria Math"/>
                            <a:ea typeface="Cambria Math"/>
                          </a:rPr>
                          <m:t>𝑥</m:t>
                        </m:r>
                        <m:r>
                          <a:rPr lang="en-US" sz="2400" b="0" i="1" smtClean="0">
                            <a:latin typeface="Cambria Math"/>
                            <a:ea typeface="Cambria Math"/>
                          </a:rPr>
                          <m:t>𝑚𝑖𝑛</m:t>
                        </m:r>
                      </m:sub>
                    </m:sSub>
                  </m:oMath>
                </a14:m>
                <a:endParaRPr lang="en-US" sz="2400" dirty="0"/>
              </a:p>
              <a:p>
                <a:pPr lvl="1">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ea typeface="Cambria Math"/>
                          </a:rPr>
                        </m:ctrlPr>
                      </m:sSubPr>
                      <m:e>
                        <m:r>
                          <a:rPr lang="en-US" sz="2400" i="1">
                            <a:latin typeface="Cambria Math"/>
                            <a:ea typeface="Cambria Math"/>
                          </a:rPr>
                          <m:t>𝐴</m:t>
                        </m:r>
                      </m:e>
                      <m:sub>
                        <m:r>
                          <a:rPr lang="en-US" sz="2400" b="0" i="1" smtClean="0">
                            <a:latin typeface="Cambria Math"/>
                            <a:ea typeface="Cambria Math"/>
                          </a:rPr>
                          <m:t>𝑦</m:t>
                        </m:r>
                        <m:r>
                          <a:rPr lang="en-US" sz="2400" i="1">
                            <a:latin typeface="Cambria Math"/>
                            <a:ea typeface="Cambria Math"/>
                          </a:rPr>
                          <m:t>𝑚𝑖𝑛</m:t>
                        </m:r>
                      </m:sub>
                    </m:sSub>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𝐵</m:t>
                        </m:r>
                      </m:e>
                      <m:sub>
                        <m:r>
                          <a:rPr lang="en-US" sz="2400" b="0" i="1" smtClean="0">
                            <a:latin typeface="Cambria Math"/>
                            <a:ea typeface="Cambria Math"/>
                          </a:rPr>
                          <m:t>𝑦</m:t>
                        </m:r>
                        <m:r>
                          <a:rPr lang="en-US" sz="2400" i="1">
                            <a:latin typeface="Cambria Math"/>
                            <a:ea typeface="Cambria Math"/>
                          </a:rPr>
                          <m:t>𝑚𝑎𝑥</m:t>
                        </m:r>
                      </m:sub>
                    </m:sSub>
                  </m:oMath>
                </a14:m>
                <a:r>
                  <a:rPr lang="en-US" sz="2400" dirty="0"/>
                  <a:t> AND </a:t>
                </a:r>
                <a14:m>
                  <m:oMath xmlns:m="http://schemas.openxmlformats.org/officeDocument/2006/math">
                    <m:sSub>
                      <m:sSubPr>
                        <m:ctrlPr>
                          <a:rPr lang="en-US" sz="2400" i="1">
                            <a:latin typeface="Cambria Math" panose="02040503050406030204" pitchFamily="18" charset="0"/>
                            <a:ea typeface="Cambria Math"/>
                          </a:rPr>
                        </m:ctrlPr>
                      </m:sSubPr>
                      <m:e>
                        <m:r>
                          <a:rPr lang="en-US" sz="2400" i="1">
                            <a:latin typeface="Cambria Math"/>
                            <a:ea typeface="Cambria Math"/>
                          </a:rPr>
                          <m:t>𝐴</m:t>
                        </m:r>
                      </m:e>
                      <m:sub>
                        <m:r>
                          <a:rPr lang="en-US" sz="2400" b="0" i="1" smtClean="0">
                            <a:latin typeface="Cambria Math"/>
                            <a:ea typeface="Cambria Math"/>
                          </a:rPr>
                          <m:t>𝑦</m:t>
                        </m:r>
                        <m:r>
                          <a:rPr lang="en-US" sz="2400" i="1">
                            <a:latin typeface="Cambria Math"/>
                            <a:ea typeface="Cambria Math"/>
                          </a:rPr>
                          <m:t>𝑚𝑎𝑥</m:t>
                        </m:r>
                      </m:sub>
                    </m:sSub>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𝐵</m:t>
                        </m:r>
                      </m:e>
                      <m:sub>
                        <m:r>
                          <a:rPr lang="en-US" sz="2400" b="0" i="1" smtClean="0">
                            <a:latin typeface="Cambria Math"/>
                            <a:ea typeface="Cambria Math"/>
                          </a:rPr>
                          <m:t>𝑦𝑚𝑖𝑛</m:t>
                        </m:r>
                      </m:sub>
                    </m:sSub>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73917"/>
                <a:ext cx="8229600" cy="3581399"/>
              </a:xfrm>
              <a:blipFill rotWithShape="0">
                <a:blip r:embed="rId3"/>
                <a:stretch>
                  <a:fillRect l="-1333" t="-1874"/>
                </a:stretch>
              </a:blipFill>
            </p:spPr>
            <p:txBody>
              <a:bodyPr/>
              <a:lstStyle/>
              <a:p>
                <a:r>
                  <a:rPr lang="en-US">
                    <a:noFill/>
                  </a:rPr>
                  <a:t> </a:t>
                </a:r>
              </a:p>
            </p:txBody>
          </p:sp>
        </mc:Fallback>
      </mc:AlternateContent>
      <p:sp>
        <p:nvSpPr>
          <p:cNvPr id="9" name="Rectangle 8"/>
          <p:cNvSpPr/>
          <p:nvPr/>
        </p:nvSpPr>
        <p:spPr>
          <a:xfrm>
            <a:off x="1089660" y="3436620"/>
            <a:ext cx="1371600" cy="887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Left Bracket 53"/>
          <p:cNvSpPr/>
          <p:nvPr/>
        </p:nvSpPr>
        <p:spPr>
          <a:xfrm>
            <a:off x="457200" y="3436620"/>
            <a:ext cx="152400" cy="883725"/>
          </a:xfrm>
          <a:prstGeom prst="leftBracket">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Left Bracket 68"/>
          <p:cNvSpPr/>
          <p:nvPr/>
        </p:nvSpPr>
        <p:spPr>
          <a:xfrm rot="5400000">
            <a:off x="1703168" y="2423258"/>
            <a:ext cx="152398" cy="1363785"/>
          </a:xfrm>
          <a:prstGeom prst="leftBracket">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p:cNvCxnSpPr/>
          <p:nvPr/>
        </p:nvCxnSpPr>
        <p:spPr>
          <a:xfrm>
            <a:off x="2461260" y="3105150"/>
            <a:ext cx="2542" cy="338352"/>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621475" y="3105150"/>
            <a:ext cx="2898" cy="986595"/>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09600" y="5006145"/>
            <a:ext cx="1976673" cy="543"/>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9600" y="4122420"/>
            <a:ext cx="1976673" cy="7425"/>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613660" y="4122420"/>
            <a:ext cx="1371600" cy="8877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Left Bracket 57"/>
          <p:cNvSpPr/>
          <p:nvPr/>
        </p:nvSpPr>
        <p:spPr>
          <a:xfrm>
            <a:off x="457200" y="4122420"/>
            <a:ext cx="152400" cy="883725"/>
          </a:xfrm>
          <a:prstGeom prst="leftBracket">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Left Bracket 58"/>
          <p:cNvSpPr/>
          <p:nvPr/>
        </p:nvSpPr>
        <p:spPr>
          <a:xfrm rot="5400000">
            <a:off x="3227167" y="2423257"/>
            <a:ext cx="152400" cy="1363785"/>
          </a:xfrm>
          <a:prstGeom prst="leftBracket">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p:cNvCxnSpPr/>
          <p:nvPr/>
        </p:nvCxnSpPr>
        <p:spPr>
          <a:xfrm>
            <a:off x="3985260" y="3105150"/>
            <a:ext cx="2541" cy="1024151"/>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97475" y="3105150"/>
            <a:ext cx="2898" cy="33889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82" name="Multiply 81"/>
          <p:cNvSpPr/>
          <p:nvPr/>
        </p:nvSpPr>
        <p:spPr>
          <a:xfrm>
            <a:off x="2387601" y="2718438"/>
            <a:ext cx="310510" cy="310512"/>
          </a:xfrm>
          <a:prstGeom prst="mathMultiply">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Donut 82"/>
          <p:cNvSpPr/>
          <p:nvPr/>
        </p:nvSpPr>
        <p:spPr>
          <a:xfrm>
            <a:off x="152400" y="4095748"/>
            <a:ext cx="228600" cy="228602"/>
          </a:xfrm>
          <a:prstGeom prst="donu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4" name="Straight Connector 83"/>
          <p:cNvCxnSpPr/>
          <p:nvPr/>
        </p:nvCxnSpPr>
        <p:spPr>
          <a:xfrm>
            <a:off x="5234940" y="4320345"/>
            <a:ext cx="490773" cy="400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234940" y="3436620"/>
            <a:ext cx="480060" cy="742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5715000" y="3436620"/>
            <a:ext cx="1371600" cy="887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Left Bracket 86"/>
          <p:cNvSpPr/>
          <p:nvPr/>
        </p:nvSpPr>
        <p:spPr>
          <a:xfrm>
            <a:off x="5082540" y="3436620"/>
            <a:ext cx="152400" cy="883725"/>
          </a:xfrm>
          <a:prstGeom prst="leftBracket">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Left Bracket 87"/>
          <p:cNvSpPr/>
          <p:nvPr/>
        </p:nvSpPr>
        <p:spPr>
          <a:xfrm rot="5400000">
            <a:off x="6328507" y="2423258"/>
            <a:ext cx="152399" cy="1363785"/>
          </a:xfrm>
          <a:prstGeom prst="leftBracket">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p:cNvCxnSpPr/>
          <p:nvPr/>
        </p:nvCxnSpPr>
        <p:spPr>
          <a:xfrm>
            <a:off x="7084058" y="3098268"/>
            <a:ext cx="2542" cy="338352"/>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558474" y="3105150"/>
            <a:ext cx="2898" cy="794382"/>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234940" y="4781007"/>
            <a:ext cx="1326432" cy="0"/>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234940" y="3897282"/>
            <a:ext cx="1315719" cy="0"/>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6550659" y="3899532"/>
            <a:ext cx="1371600" cy="8877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4" name="Left Bracket 93"/>
          <p:cNvSpPr/>
          <p:nvPr/>
        </p:nvSpPr>
        <p:spPr>
          <a:xfrm>
            <a:off x="5082540" y="3897282"/>
            <a:ext cx="152400" cy="883725"/>
          </a:xfrm>
          <a:prstGeom prst="leftBracket">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Left Bracket 94"/>
          <p:cNvSpPr/>
          <p:nvPr/>
        </p:nvSpPr>
        <p:spPr>
          <a:xfrm rot="5400000">
            <a:off x="7164167" y="2423258"/>
            <a:ext cx="152398" cy="1363785"/>
          </a:xfrm>
          <a:prstGeom prst="leftBracket">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6" name="Straight Connector 95"/>
          <p:cNvCxnSpPr/>
          <p:nvPr/>
        </p:nvCxnSpPr>
        <p:spPr>
          <a:xfrm>
            <a:off x="7922259" y="3105150"/>
            <a:ext cx="2541" cy="794382"/>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722815" y="3105150"/>
            <a:ext cx="2898" cy="338895"/>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99" name="Donut 98"/>
          <p:cNvSpPr/>
          <p:nvPr/>
        </p:nvSpPr>
        <p:spPr>
          <a:xfrm>
            <a:off x="4724400" y="3977213"/>
            <a:ext cx="228600" cy="228602"/>
          </a:xfrm>
          <a:prstGeom prst="donu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Donut 101"/>
          <p:cNvSpPr/>
          <p:nvPr/>
        </p:nvSpPr>
        <p:spPr>
          <a:xfrm>
            <a:off x="6705600" y="2724148"/>
            <a:ext cx="228600" cy="228602"/>
          </a:xfrm>
          <a:prstGeom prst="donu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2862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4" grpId="0" animBg="1"/>
      <p:bldP spid="69" grpId="0" animBg="1"/>
      <p:bldP spid="58" grpId="0" animBg="1"/>
      <p:bldP spid="59" grpId="0" animBg="1"/>
      <p:bldP spid="82" grpId="0" animBg="1"/>
      <p:bldP spid="83" grpId="0" animBg="1"/>
      <p:bldP spid="87" grpId="0" animBg="1"/>
      <p:bldP spid="88" grpId="0" animBg="1"/>
      <p:bldP spid="94" grpId="0" animBg="1"/>
      <p:bldP spid="95" grpId="0" animBg="1"/>
      <p:bldP spid="99" grpId="0" animBg="1"/>
      <p:bldP spid="10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MTV Slide Pseudocode</a:t>
            </a:r>
          </a:p>
        </p:txBody>
      </p:sp>
      <p:sp>
        <p:nvSpPr>
          <p:cNvPr id="3" name="Content Placeholder 2"/>
          <p:cNvSpPr>
            <a:spLocks noGrp="1"/>
          </p:cNvSpPr>
          <p:nvPr>
            <p:ph sz="half" idx="1"/>
          </p:nvPr>
        </p:nvSpPr>
        <p:spPr>
          <a:xfrm>
            <a:off x="76200" y="971550"/>
            <a:ext cx="9067800" cy="4267200"/>
          </a:xfrm>
        </p:spPr>
        <p:txBody>
          <a:bodyPr>
            <a:normAutofit/>
          </a:bodyPr>
          <a:lstStyle/>
          <a:p>
            <a:pPr marL="0" indent="0">
              <a:buNone/>
            </a:pPr>
            <a:r>
              <a:rPr lang="en-US" sz="1200" dirty="0" err="1">
                <a:latin typeface="Courier" pitchFamily="2" charset="0"/>
              </a:rPr>
              <a:t>ellipsoidTriangleCollisions</a:t>
            </a:r>
            <a:r>
              <a:rPr lang="en-US" sz="1200" dirty="0">
                <a:latin typeface="Courier" pitchFamily="2" charset="0"/>
              </a:rPr>
              <a:t>(</a:t>
            </a:r>
            <a:r>
              <a:rPr lang="en-US" sz="1200" dirty="0" err="1">
                <a:latin typeface="Courier" pitchFamily="2" charset="0"/>
              </a:rPr>
              <a:t>initial_pos</a:t>
            </a:r>
            <a:r>
              <a:rPr lang="en-US" sz="1200" dirty="0">
                <a:latin typeface="Courier" pitchFamily="2" charset="0"/>
              </a:rPr>
              <a:t>, </a:t>
            </a:r>
            <a:r>
              <a:rPr lang="en-US" sz="1200" dirty="0" err="1">
                <a:latin typeface="Courier" pitchFamily="2" charset="0"/>
              </a:rPr>
              <a:t>final_pos</a:t>
            </a:r>
            <a:r>
              <a:rPr lang="en-US" sz="1200" dirty="0">
                <a:latin typeface="Courier" pitchFamily="2" charset="0"/>
              </a:rPr>
              <a:t>):</a:t>
            </a:r>
          </a:p>
          <a:p>
            <a:pPr marL="0" indent="0">
              <a:buNone/>
            </a:pPr>
            <a:r>
              <a:rPr lang="en-US" sz="1200" dirty="0">
                <a:latin typeface="Courier" pitchFamily="2" charset="0"/>
              </a:rPr>
              <a:t>  collisions = []</a:t>
            </a:r>
          </a:p>
          <a:p>
            <a:pPr marL="0" indent="0">
              <a:buNone/>
            </a:pPr>
            <a:r>
              <a:rPr lang="en-US" sz="1200" dirty="0">
                <a:latin typeface="Courier" pitchFamily="2" charset="0"/>
              </a:rPr>
              <a:t>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initial_pos</a:t>
            </a:r>
            <a:endParaRPr lang="en-US" sz="1200" dirty="0">
              <a:latin typeface="Courier" pitchFamily="2" charset="0"/>
            </a:endParaRPr>
          </a:p>
          <a:p>
            <a:pPr marL="0" indent="0">
              <a:buNone/>
            </a:pPr>
            <a:r>
              <a:rPr lang="en-US" sz="1200" dirty="0">
                <a:latin typeface="Courier" pitchFamily="2" charset="0"/>
              </a:rPr>
              <a:t>  for </a:t>
            </a:r>
            <a:r>
              <a:rPr lang="en-US" sz="1200" dirty="0" err="1">
                <a:latin typeface="Courier" pitchFamily="2" charset="0"/>
              </a:rPr>
              <a:t>i</a:t>
            </a:r>
            <a:r>
              <a:rPr lang="en-US" sz="1200" dirty="0">
                <a:latin typeface="Courier" pitchFamily="2" charset="0"/>
              </a:rPr>
              <a:t> in range(MAX_TRANSLATIONS):</a:t>
            </a:r>
          </a:p>
          <a:p>
            <a:pPr marL="0" indent="0">
              <a:buNone/>
            </a:pPr>
            <a:r>
              <a:rPr lang="en-US" sz="1200" dirty="0">
                <a:latin typeface="Courier" pitchFamily="2" charset="0"/>
              </a:rPr>
              <a:t>    c = </a:t>
            </a:r>
            <a:r>
              <a:rPr lang="en-US" sz="1200" dirty="0" err="1">
                <a:latin typeface="Courier" pitchFamily="2" charset="0"/>
              </a:rPr>
              <a:t>getClosestCollision</a:t>
            </a:r>
            <a:r>
              <a:rPr lang="en-US" sz="1200" dirty="0">
                <a:latin typeface="Courier" pitchFamily="2" charset="0"/>
              </a:rPr>
              <a:t>(</a:t>
            </a:r>
            <a:r>
              <a:rPr lang="en-US" sz="1200" dirty="0" err="1">
                <a:latin typeface="Courier" pitchFamily="2" charset="0"/>
              </a:rPr>
              <a:t>initial_pos</a:t>
            </a:r>
            <a:r>
              <a:rPr lang="en-US" sz="1200" dirty="0">
                <a:latin typeface="Courier" pitchFamily="2" charset="0"/>
              </a:rPr>
              <a:t>, </a:t>
            </a:r>
            <a:r>
              <a:rPr lang="en-US" sz="1200" dirty="0" err="1">
                <a:latin typeface="Courier" pitchFamily="2" charset="0"/>
              </a:rPr>
              <a:t>next_pos</a:t>
            </a:r>
            <a:r>
              <a:rPr lang="en-US" sz="1200" dirty="0">
                <a:latin typeface="Courier" pitchFamily="2" charset="0"/>
              </a:rPr>
              <a:t>)</a:t>
            </a:r>
          </a:p>
          <a:p>
            <a:pPr marL="0" indent="0">
              <a:buNone/>
            </a:pPr>
            <a:r>
              <a:rPr lang="en-US" sz="1200" dirty="0">
                <a:latin typeface="Courier" pitchFamily="2" charset="0"/>
              </a:rPr>
              <a:t>    if (</a:t>
            </a:r>
            <a:r>
              <a:rPr lang="en-US" sz="1200" dirty="0" err="1">
                <a:latin typeface="Courier" pitchFamily="2" charset="0"/>
              </a:rPr>
              <a:t>c.t</a:t>
            </a:r>
            <a:r>
              <a:rPr lang="en-US" sz="1200" dirty="0">
                <a:latin typeface="Courier" pitchFamily="2" charset="0"/>
              </a:rPr>
              <a:t> == INFINITY):</a:t>
            </a:r>
          </a:p>
          <a:p>
            <a:pPr marL="0" indent="0">
              <a:buNone/>
            </a:pPr>
            <a:r>
              <a:rPr lang="en-US" sz="1200" dirty="0">
                <a:latin typeface="Courier" pitchFamily="2" charset="0"/>
              </a:rPr>
              <a:t>      return (collisions, </a:t>
            </a:r>
            <a:r>
              <a:rPr lang="en-US" sz="1200" dirty="0" err="1">
                <a:latin typeface="Courier" pitchFamily="2" charset="0"/>
              </a:rPr>
              <a:t>next_pos</a:t>
            </a:r>
            <a:r>
              <a:rPr lang="en-US" sz="1200" dirty="0">
                <a:latin typeface="Courier" pitchFamily="2" charset="0"/>
              </a:rPr>
              <a:t>)</a:t>
            </a:r>
          </a:p>
          <a:p>
            <a:pPr marL="0" indent="0">
              <a:buNone/>
            </a:pPr>
            <a:r>
              <a:rPr lang="en-US" sz="1200" dirty="0">
                <a:latin typeface="Courier" pitchFamily="2" charset="0"/>
              </a:rPr>
              <a:t>    else: </a:t>
            </a:r>
          </a:p>
          <a:p>
            <a:pPr marL="0" indent="0">
              <a:buNone/>
            </a:pPr>
            <a:r>
              <a:rPr lang="en-US" sz="1200" dirty="0">
                <a:latin typeface="Courier" pitchFamily="2" charset="0"/>
              </a:rPr>
              <a:t>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c.pos</a:t>
            </a:r>
            <a:r>
              <a:rPr lang="en-US" sz="1200" dirty="0">
                <a:latin typeface="Courier" pitchFamily="2" charset="0"/>
              </a:rPr>
              <a:t> + </a:t>
            </a:r>
            <a:r>
              <a:rPr lang="en-US" sz="1200" dirty="0" err="1">
                <a:latin typeface="Courier" pitchFamily="2" charset="0"/>
              </a:rPr>
              <a:t>c.normal</a:t>
            </a:r>
            <a:r>
              <a:rPr lang="en-US" sz="1200" dirty="0">
                <a:latin typeface="Courier" pitchFamily="2" charset="0"/>
              </a:rPr>
              <a:t> * .01 // </a:t>
            </a:r>
            <a:r>
              <a:rPr lang="en-US" sz="1200" b="1" dirty="0">
                <a:latin typeface="Courier" pitchFamily="2" charset="0"/>
              </a:rPr>
              <a:t>nudge the ellipsoid slightly away from the triangle</a:t>
            </a:r>
          </a:p>
          <a:p>
            <a:pPr marL="0" indent="0">
              <a:buNone/>
            </a:pPr>
            <a:r>
              <a:rPr lang="en-US" sz="1200" dirty="0">
                <a:latin typeface="Courier" pitchFamily="2" charset="0"/>
              </a:rPr>
              <a:t>      d = </a:t>
            </a:r>
            <a:r>
              <a:rPr lang="en-US" sz="1200" dirty="0" err="1">
                <a:latin typeface="Courier" pitchFamily="2" charset="0"/>
              </a:rPr>
              <a:t>final_pos</a:t>
            </a:r>
            <a:r>
              <a:rPr lang="en-US" sz="1200" dirty="0">
                <a:latin typeface="Courier" pitchFamily="2" charset="0"/>
              </a:rPr>
              <a:t> – </a:t>
            </a:r>
            <a:r>
              <a:rPr lang="en-US" sz="1200" dirty="0" err="1">
                <a:latin typeface="Courier" pitchFamily="2" charset="0"/>
              </a:rPr>
              <a:t>curr_pos</a:t>
            </a:r>
            <a:endParaRPr lang="en-US" sz="1200" dirty="0">
              <a:latin typeface="Courier" pitchFamily="2" charset="0"/>
            </a:endParaRPr>
          </a:p>
          <a:p>
            <a:pPr marL="0" indent="0">
              <a:buNone/>
            </a:pPr>
            <a:r>
              <a:rPr lang="en-US" sz="1200" dirty="0">
                <a:latin typeface="Courier" pitchFamily="2" charset="0"/>
              </a:rPr>
              <a:t>      // you might need to play around with </a:t>
            </a:r>
            <a:r>
              <a:rPr lang="en-US" sz="1200" dirty="0" err="1">
                <a:latin typeface="Courier" pitchFamily="2" charset="0"/>
              </a:rPr>
              <a:t>d_corrected</a:t>
            </a:r>
            <a:r>
              <a:rPr lang="en-US" sz="1200" dirty="0">
                <a:latin typeface="Courier" pitchFamily="2" charset="0"/>
              </a:rPr>
              <a:t> in order to correctly handle</a:t>
            </a:r>
          </a:p>
          <a:p>
            <a:pPr marL="0" indent="0">
              <a:buNone/>
            </a:pPr>
            <a:r>
              <a:rPr lang="en-US" sz="1200" dirty="0">
                <a:latin typeface="Courier" pitchFamily="2" charset="0"/>
              </a:rPr>
              <a:t>      // downward-facing walls</a:t>
            </a:r>
          </a:p>
          <a:p>
            <a:pPr marL="0" indent="0">
              <a:buNone/>
            </a:pPr>
            <a:r>
              <a:rPr lang="en-US" sz="1200" dirty="0">
                <a:latin typeface="Courier" pitchFamily="2" charset="0"/>
              </a:rPr>
              <a:t>      </a:t>
            </a:r>
            <a:r>
              <a:rPr lang="en-US" sz="1200" dirty="0" err="1">
                <a:latin typeface="Courier" pitchFamily="2" charset="0"/>
              </a:rPr>
              <a:t>d_corrected</a:t>
            </a:r>
            <a:r>
              <a:rPr lang="en-US" sz="1200" dirty="0">
                <a:latin typeface="Courier" pitchFamily="2" charset="0"/>
              </a:rPr>
              <a:t> = d - dot(d, </a:t>
            </a:r>
            <a:r>
              <a:rPr lang="en-US" sz="1200" dirty="0" err="1">
                <a:latin typeface="Courier" pitchFamily="2" charset="0"/>
              </a:rPr>
              <a:t>c.normal</a:t>
            </a:r>
            <a:r>
              <a:rPr lang="en-US" sz="1200" dirty="0">
                <a:latin typeface="Courier" pitchFamily="2" charset="0"/>
              </a:rPr>
              <a:t>) * </a:t>
            </a:r>
            <a:r>
              <a:rPr lang="en-US" sz="1200" dirty="0" err="1">
                <a:latin typeface="Courier" pitchFamily="2" charset="0"/>
              </a:rPr>
              <a:t>closest_collision.normal</a:t>
            </a:r>
            <a:r>
              <a:rPr lang="en-US" sz="1200" dirty="0">
                <a:latin typeface="Courier" pitchFamily="2" charset="0"/>
              </a:rPr>
              <a:t> </a:t>
            </a:r>
          </a:p>
          <a:p>
            <a:pPr marL="0" indent="0">
              <a:buNone/>
            </a:pPr>
            <a:r>
              <a:rPr lang="en-US" sz="1200" dirty="0">
                <a:latin typeface="Courier" pitchFamily="2" charset="0"/>
              </a:rPr>
              <a:t>      </a:t>
            </a:r>
            <a:r>
              <a:rPr lang="en-US" sz="1200" dirty="0" err="1">
                <a:latin typeface="Courier" pitchFamily="2" charset="0"/>
              </a:rPr>
              <a:t>next_pos</a:t>
            </a:r>
            <a:r>
              <a:rPr lang="en-US" sz="1200" dirty="0">
                <a:latin typeface="Courier" pitchFamily="2" charset="0"/>
              </a:rPr>
              <a:t> =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d_corrected</a:t>
            </a:r>
            <a:endParaRPr lang="en-US" sz="1200" dirty="0">
              <a:latin typeface="Courier" pitchFamily="2" charset="0"/>
            </a:endParaRPr>
          </a:p>
          <a:p>
            <a:pPr marL="0" indent="0">
              <a:buNone/>
            </a:pPr>
            <a:r>
              <a:rPr lang="en-US" sz="1200" dirty="0">
                <a:latin typeface="Courier" pitchFamily="2" charset="0"/>
              </a:rPr>
              <a:t>      </a:t>
            </a:r>
            <a:r>
              <a:rPr lang="en-US" sz="1200" dirty="0" err="1">
                <a:latin typeface="Courier" pitchFamily="2" charset="0"/>
              </a:rPr>
              <a:t>collisions.append</a:t>
            </a:r>
            <a:r>
              <a:rPr lang="en-US" sz="1200" dirty="0">
                <a:latin typeface="Courier" pitchFamily="2" charset="0"/>
              </a:rPr>
              <a:t>(c)</a:t>
            </a:r>
          </a:p>
          <a:p>
            <a:pPr marL="0" indent="0">
              <a:buNone/>
            </a:pPr>
            <a:r>
              <a:rPr lang="en-US" sz="1200" dirty="0">
                <a:latin typeface="Courier" pitchFamily="2" charset="0"/>
              </a:rPr>
              <a:t>  return (collisions, </a:t>
            </a:r>
            <a:r>
              <a:rPr lang="en-US" sz="1200" dirty="0" err="1">
                <a:latin typeface="Courier" pitchFamily="2" charset="0"/>
              </a:rPr>
              <a:t>curr_pos</a:t>
            </a:r>
            <a:r>
              <a:rPr lang="en-US" sz="1200" dirty="0">
                <a:latin typeface="Courier" pitchFamily="2" charset="0"/>
              </a:rPr>
              <a:t>)</a:t>
            </a:r>
          </a:p>
          <a:p>
            <a:pPr marL="0" indent="0">
              <a:buNone/>
            </a:pPr>
            <a:r>
              <a:rPr lang="en-US" sz="1200" dirty="0">
                <a:latin typeface="Courier" pitchFamily="2" charset="0"/>
              </a:rPr>
              <a:t>       </a:t>
            </a:r>
          </a:p>
        </p:txBody>
      </p:sp>
    </p:spTree>
    <p:extLst>
      <p:ext uri="{BB962C8B-B14F-4D97-AF65-F5344CB8AC3E}">
        <p14:creationId xmlns:p14="http://schemas.microsoft.com/office/powerpoint/2010/main" val="283899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MTV Slide Pseudocode</a:t>
            </a:r>
          </a:p>
        </p:txBody>
      </p:sp>
      <p:sp>
        <p:nvSpPr>
          <p:cNvPr id="3" name="Content Placeholder 2"/>
          <p:cNvSpPr>
            <a:spLocks noGrp="1"/>
          </p:cNvSpPr>
          <p:nvPr>
            <p:ph sz="half" idx="1"/>
          </p:nvPr>
        </p:nvSpPr>
        <p:spPr>
          <a:xfrm>
            <a:off x="76200" y="971550"/>
            <a:ext cx="9067800" cy="4267200"/>
          </a:xfrm>
        </p:spPr>
        <p:txBody>
          <a:bodyPr>
            <a:normAutofit/>
          </a:bodyPr>
          <a:lstStyle/>
          <a:p>
            <a:pPr marL="0" indent="0">
              <a:buNone/>
            </a:pPr>
            <a:r>
              <a:rPr lang="en-US" sz="1200" dirty="0" err="1">
                <a:latin typeface="Courier" pitchFamily="2" charset="0"/>
              </a:rPr>
              <a:t>ellipsoidTriangleCollisions</a:t>
            </a:r>
            <a:r>
              <a:rPr lang="en-US" sz="1200" dirty="0">
                <a:latin typeface="Courier" pitchFamily="2" charset="0"/>
              </a:rPr>
              <a:t>(</a:t>
            </a:r>
            <a:r>
              <a:rPr lang="en-US" sz="1200" dirty="0" err="1">
                <a:latin typeface="Courier" pitchFamily="2" charset="0"/>
              </a:rPr>
              <a:t>initial_pos</a:t>
            </a:r>
            <a:r>
              <a:rPr lang="en-US" sz="1200" dirty="0">
                <a:latin typeface="Courier" pitchFamily="2" charset="0"/>
              </a:rPr>
              <a:t>, </a:t>
            </a:r>
            <a:r>
              <a:rPr lang="en-US" sz="1200" dirty="0" err="1">
                <a:latin typeface="Courier" pitchFamily="2" charset="0"/>
              </a:rPr>
              <a:t>final_pos</a:t>
            </a:r>
            <a:r>
              <a:rPr lang="en-US" sz="1200" dirty="0">
                <a:latin typeface="Courier" pitchFamily="2" charset="0"/>
              </a:rPr>
              <a:t>):</a:t>
            </a:r>
          </a:p>
          <a:p>
            <a:pPr marL="0" indent="0">
              <a:buNone/>
            </a:pPr>
            <a:r>
              <a:rPr lang="en-US" sz="1200" dirty="0">
                <a:latin typeface="Courier" pitchFamily="2" charset="0"/>
              </a:rPr>
              <a:t>  collisions = []</a:t>
            </a:r>
          </a:p>
          <a:p>
            <a:pPr marL="0" indent="0">
              <a:buNone/>
            </a:pPr>
            <a:r>
              <a:rPr lang="en-US" sz="1200" dirty="0">
                <a:latin typeface="Courier" pitchFamily="2" charset="0"/>
              </a:rPr>
              <a:t>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initial_pos</a:t>
            </a:r>
            <a:endParaRPr lang="en-US" sz="1200" dirty="0">
              <a:latin typeface="Courier" pitchFamily="2" charset="0"/>
            </a:endParaRPr>
          </a:p>
          <a:p>
            <a:pPr marL="0" indent="0">
              <a:buNone/>
            </a:pPr>
            <a:r>
              <a:rPr lang="en-US" sz="1200" dirty="0">
                <a:latin typeface="Courier" pitchFamily="2" charset="0"/>
              </a:rPr>
              <a:t>  for </a:t>
            </a:r>
            <a:r>
              <a:rPr lang="en-US" sz="1200" dirty="0" err="1">
                <a:latin typeface="Courier" pitchFamily="2" charset="0"/>
              </a:rPr>
              <a:t>i</a:t>
            </a:r>
            <a:r>
              <a:rPr lang="en-US" sz="1200" dirty="0">
                <a:latin typeface="Courier" pitchFamily="2" charset="0"/>
              </a:rPr>
              <a:t> in range(MAX_TRANSLATIONS):</a:t>
            </a:r>
          </a:p>
          <a:p>
            <a:pPr marL="0" indent="0">
              <a:buNone/>
            </a:pPr>
            <a:r>
              <a:rPr lang="en-US" sz="1200" dirty="0">
                <a:latin typeface="Courier" pitchFamily="2" charset="0"/>
              </a:rPr>
              <a:t>    c = </a:t>
            </a:r>
            <a:r>
              <a:rPr lang="en-US" sz="1200" dirty="0" err="1">
                <a:latin typeface="Courier" pitchFamily="2" charset="0"/>
              </a:rPr>
              <a:t>getClosestCollision</a:t>
            </a:r>
            <a:r>
              <a:rPr lang="en-US" sz="1200" dirty="0">
                <a:latin typeface="Courier" pitchFamily="2" charset="0"/>
              </a:rPr>
              <a:t>(</a:t>
            </a:r>
            <a:r>
              <a:rPr lang="en-US" sz="1200" dirty="0" err="1">
                <a:latin typeface="Courier" pitchFamily="2" charset="0"/>
              </a:rPr>
              <a:t>initial_pos</a:t>
            </a:r>
            <a:r>
              <a:rPr lang="en-US" sz="1200" dirty="0">
                <a:latin typeface="Courier" pitchFamily="2" charset="0"/>
              </a:rPr>
              <a:t>, </a:t>
            </a:r>
            <a:r>
              <a:rPr lang="en-US" sz="1200" dirty="0" err="1">
                <a:latin typeface="Courier" pitchFamily="2" charset="0"/>
              </a:rPr>
              <a:t>next_pos</a:t>
            </a:r>
            <a:r>
              <a:rPr lang="en-US" sz="1200" dirty="0">
                <a:latin typeface="Courier" pitchFamily="2" charset="0"/>
              </a:rPr>
              <a:t>)</a:t>
            </a:r>
          </a:p>
          <a:p>
            <a:pPr marL="0" indent="0">
              <a:buNone/>
            </a:pPr>
            <a:r>
              <a:rPr lang="en-US" sz="1200" dirty="0">
                <a:latin typeface="Courier" pitchFamily="2" charset="0"/>
              </a:rPr>
              <a:t>    if (</a:t>
            </a:r>
            <a:r>
              <a:rPr lang="en-US" sz="1200" dirty="0" err="1">
                <a:latin typeface="Courier" pitchFamily="2" charset="0"/>
              </a:rPr>
              <a:t>c.t</a:t>
            </a:r>
            <a:r>
              <a:rPr lang="en-US" sz="1200" dirty="0">
                <a:latin typeface="Courier" pitchFamily="2" charset="0"/>
              </a:rPr>
              <a:t> == INFINITY):</a:t>
            </a:r>
          </a:p>
          <a:p>
            <a:pPr marL="0" indent="0">
              <a:buNone/>
            </a:pPr>
            <a:r>
              <a:rPr lang="en-US" sz="1200" dirty="0">
                <a:latin typeface="Courier" pitchFamily="2" charset="0"/>
              </a:rPr>
              <a:t>      return (collisions, </a:t>
            </a:r>
            <a:r>
              <a:rPr lang="en-US" sz="1200" dirty="0" err="1">
                <a:latin typeface="Courier" pitchFamily="2" charset="0"/>
              </a:rPr>
              <a:t>next_pos</a:t>
            </a:r>
            <a:r>
              <a:rPr lang="en-US" sz="1200" dirty="0">
                <a:latin typeface="Courier" pitchFamily="2" charset="0"/>
              </a:rPr>
              <a:t>)</a:t>
            </a:r>
          </a:p>
          <a:p>
            <a:pPr marL="0" indent="0">
              <a:buNone/>
            </a:pPr>
            <a:r>
              <a:rPr lang="en-US" sz="1200" dirty="0">
                <a:latin typeface="Courier" pitchFamily="2" charset="0"/>
              </a:rPr>
              <a:t>    else: </a:t>
            </a:r>
          </a:p>
          <a:p>
            <a:pPr marL="0" indent="0">
              <a:buNone/>
            </a:pPr>
            <a:r>
              <a:rPr lang="en-US" sz="1200" dirty="0">
                <a:latin typeface="Courier" pitchFamily="2" charset="0"/>
              </a:rPr>
              <a:t>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c.pos</a:t>
            </a:r>
            <a:r>
              <a:rPr lang="en-US" sz="1200" dirty="0">
                <a:latin typeface="Courier" pitchFamily="2" charset="0"/>
              </a:rPr>
              <a:t> + </a:t>
            </a:r>
            <a:r>
              <a:rPr lang="en-US" sz="1200" dirty="0" err="1">
                <a:latin typeface="Courier" pitchFamily="2" charset="0"/>
              </a:rPr>
              <a:t>c.normal</a:t>
            </a:r>
            <a:r>
              <a:rPr lang="en-US" sz="1200" dirty="0">
                <a:latin typeface="Courier" pitchFamily="2" charset="0"/>
              </a:rPr>
              <a:t> * .01 // </a:t>
            </a:r>
            <a:r>
              <a:rPr lang="en-US" sz="1200" b="1" dirty="0">
                <a:latin typeface="Courier" pitchFamily="2" charset="0"/>
              </a:rPr>
              <a:t>nudge the ellipsoid slightly away from the triangle</a:t>
            </a:r>
          </a:p>
          <a:p>
            <a:pPr marL="0" indent="0">
              <a:buNone/>
            </a:pPr>
            <a:r>
              <a:rPr lang="en-US" sz="1200" dirty="0">
                <a:latin typeface="Courier" pitchFamily="2" charset="0"/>
              </a:rPr>
              <a:t>      d = </a:t>
            </a:r>
            <a:r>
              <a:rPr lang="en-US" sz="1200" dirty="0" err="1">
                <a:latin typeface="Courier" pitchFamily="2" charset="0"/>
              </a:rPr>
              <a:t>final_pos</a:t>
            </a:r>
            <a:r>
              <a:rPr lang="en-US" sz="1200" dirty="0">
                <a:latin typeface="Courier" pitchFamily="2" charset="0"/>
              </a:rPr>
              <a:t> – </a:t>
            </a:r>
            <a:r>
              <a:rPr lang="en-US" sz="1200" dirty="0" err="1">
                <a:latin typeface="Courier" pitchFamily="2" charset="0"/>
              </a:rPr>
              <a:t>curr_pos</a:t>
            </a:r>
            <a:endParaRPr lang="en-US" sz="1200" dirty="0">
              <a:latin typeface="Courier" pitchFamily="2" charset="0"/>
            </a:endParaRPr>
          </a:p>
          <a:p>
            <a:pPr marL="0" indent="0">
              <a:buNone/>
            </a:pPr>
            <a:r>
              <a:rPr lang="en-US" sz="1200" dirty="0">
                <a:latin typeface="Courier" pitchFamily="2" charset="0"/>
              </a:rPr>
              <a:t>      // you might need to play around with </a:t>
            </a:r>
            <a:r>
              <a:rPr lang="en-US" sz="1200" dirty="0" err="1">
                <a:latin typeface="Courier" pitchFamily="2" charset="0"/>
              </a:rPr>
              <a:t>d_corrected</a:t>
            </a:r>
            <a:r>
              <a:rPr lang="en-US" sz="1200" dirty="0">
                <a:latin typeface="Courier" pitchFamily="2" charset="0"/>
              </a:rPr>
              <a:t> in order to correctly handle</a:t>
            </a:r>
          </a:p>
          <a:p>
            <a:pPr marL="0" indent="0">
              <a:buNone/>
            </a:pPr>
            <a:r>
              <a:rPr lang="en-US" sz="1200" dirty="0">
                <a:latin typeface="Courier" pitchFamily="2" charset="0"/>
              </a:rPr>
              <a:t>      // downward-facing walls</a:t>
            </a:r>
          </a:p>
          <a:p>
            <a:pPr marL="0" indent="0">
              <a:buNone/>
            </a:pPr>
            <a:r>
              <a:rPr lang="en-US" sz="1200" dirty="0">
                <a:latin typeface="Courier" pitchFamily="2" charset="0"/>
              </a:rPr>
              <a:t>      </a:t>
            </a:r>
            <a:r>
              <a:rPr lang="en-US" sz="1200" dirty="0" err="1">
                <a:latin typeface="Courier" pitchFamily="2" charset="0"/>
              </a:rPr>
              <a:t>d_corrected</a:t>
            </a:r>
            <a:r>
              <a:rPr lang="en-US" sz="1200" dirty="0">
                <a:latin typeface="Courier" pitchFamily="2" charset="0"/>
              </a:rPr>
              <a:t> = d - dot(d, </a:t>
            </a:r>
            <a:r>
              <a:rPr lang="en-US" sz="1200" dirty="0" err="1">
                <a:latin typeface="Courier" pitchFamily="2" charset="0"/>
              </a:rPr>
              <a:t>c.normal</a:t>
            </a:r>
            <a:r>
              <a:rPr lang="en-US" sz="1200" dirty="0">
                <a:latin typeface="Courier" pitchFamily="2" charset="0"/>
              </a:rPr>
              <a:t>) * </a:t>
            </a:r>
            <a:r>
              <a:rPr lang="en-US" sz="1200" dirty="0" err="1">
                <a:latin typeface="Courier" pitchFamily="2" charset="0"/>
              </a:rPr>
              <a:t>closest_collision.normal</a:t>
            </a:r>
            <a:r>
              <a:rPr lang="en-US" sz="1200" dirty="0">
                <a:latin typeface="Courier" pitchFamily="2" charset="0"/>
              </a:rPr>
              <a:t> </a:t>
            </a:r>
          </a:p>
          <a:p>
            <a:pPr marL="0" indent="0">
              <a:buNone/>
            </a:pPr>
            <a:r>
              <a:rPr lang="en-US" sz="1200" dirty="0">
                <a:latin typeface="Courier" pitchFamily="2" charset="0"/>
              </a:rPr>
              <a:t>      </a:t>
            </a:r>
            <a:r>
              <a:rPr lang="en-US" sz="1200" dirty="0" err="1">
                <a:latin typeface="Courier" pitchFamily="2" charset="0"/>
              </a:rPr>
              <a:t>next_pos</a:t>
            </a:r>
            <a:r>
              <a:rPr lang="en-US" sz="1200" dirty="0">
                <a:latin typeface="Courier" pitchFamily="2" charset="0"/>
              </a:rPr>
              <a:t> =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d_corrected</a:t>
            </a:r>
            <a:endParaRPr lang="en-US" sz="1200" dirty="0">
              <a:latin typeface="Courier" pitchFamily="2" charset="0"/>
            </a:endParaRPr>
          </a:p>
          <a:p>
            <a:pPr marL="0" indent="0">
              <a:buNone/>
            </a:pPr>
            <a:r>
              <a:rPr lang="en-US" sz="1200" dirty="0">
                <a:latin typeface="Courier" pitchFamily="2" charset="0"/>
              </a:rPr>
              <a:t>      </a:t>
            </a:r>
            <a:r>
              <a:rPr lang="en-US" sz="1200" dirty="0" err="1">
                <a:latin typeface="Courier" pitchFamily="2" charset="0"/>
              </a:rPr>
              <a:t>collisions.append</a:t>
            </a:r>
            <a:r>
              <a:rPr lang="en-US" sz="1200" dirty="0">
                <a:latin typeface="Courier" pitchFamily="2" charset="0"/>
              </a:rPr>
              <a:t>(c)</a:t>
            </a:r>
          </a:p>
          <a:p>
            <a:pPr marL="0" indent="0">
              <a:buNone/>
            </a:pPr>
            <a:r>
              <a:rPr lang="en-US" sz="1200" dirty="0">
                <a:latin typeface="Courier" pitchFamily="2" charset="0"/>
              </a:rPr>
              <a:t>  return (collisions, </a:t>
            </a:r>
            <a:r>
              <a:rPr lang="en-US" sz="1200" dirty="0" err="1">
                <a:latin typeface="Courier" pitchFamily="2" charset="0"/>
              </a:rPr>
              <a:t>curr_pos</a:t>
            </a:r>
            <a:r>
              <a:rPr lang="en-US" sz="1200" dirty="0">
                <a:latin typeface="Courier" pitchFamily="2" charset="0"/>
              </a:rPr>
              <a:t>)</a:t>
            </a:r>
          </a:p>
          <a:p>
            <a:pPr marL="0" indent="0">
              <a:buNone/>
            </a:pPr>
            <a:r>
              <a:rPr lang="en-US" sz="1200" dirty="0">
                <a:latin typeface="Courier" pitchFamily="2" charset="0"/>
              </a:rPr>
              <a:t>       </a:t>
            </a:r>
          </a:p>
        </p:txBody>
      </p:sp>
      <p:cxnSp>
        <p:nvCxnSpPr>
          <p:cNvPr id="5" name="Straight Arrow Connector 4">
            <a:extLst>
              <a:ext uri="{FF2B5EF4-FFF2-40B4-BE49-F238E27FC236}">
                <a16:creationId xmlns:a16="http://schemas.microsoft.com/office/drawing/2014/main" id="{187239B8-C420-4A4D-AEA4-B073CEF35484}"/>
              </a:ext>
            </a:extLst>
          </p:cNvPr>
          <p:cNvCxnSpPr>
            <a:cxnSpLocks/>
          </p:cNvCxnSpPr>
          <p:nvPr/>
        </p:nvCxnSpPr>
        <p:spPr>
          <a:xfrm flipH="1">
            <a:off x="3733800" y="2038350"/>
            <a:ext cx="243840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2A5FA05-A002-FB48-A58C-4F5BD63CD2D1}"/>
              </a:ext>
            </a:extLst>
          </p:cNvPr>
          <p:cNvSpPr txBox="1"/>
          <p:nvPr/>
        </p:nvSpPr>
        <p:spPr>
          <a:xfrm>
            <a:off x="6210300" y="1715184"/>
            <a:ext cx="1447800" cy="646331"/>
          </a:xfrm>
          <a:prstGeom prst="rect">
            <a:avLst/>
          </a:prstGeom>
          <a:noFill/>
        </p:spPr>
        <p:txBody>
          <a:bodyPr wrap="square" rtlCol="0">
            <a:spAutoFit/>
          </a:bodyPr>
          <a:lstStyle/>
          <a:p>
            <a:r>
              <a:rPr lang="en-US" dirty="0"/>
              <a:t>This won’t work!</a:t>
            </a:r>
          </a:p>
        </p:txBody>
      </p:sp>
    </p:spTree>
    <p:extLst>
      <p:ext uri="{BB962C8B-B14F-4D97-AF65-F5344CB8AC3E}">
        <p14:creationId xmlns:p14="http://schemas.microsoft.com/office/powerpoint/2010/main" val="6322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Improving Movement</a:t>
            </a:r>
          </a:p>
        </p:txBody>
      </p:sp>
      <p:sp>
        <p:nvSpPr>
          <p:cNvPr id="3" name="Content Placeholder 2"/>
          <p:cNvSpPr>
            <a:spLocks noGrp="1"/>
          </p:cNvSpPr>
          <p:nvPr>
            <p:ph sz="half" idx="1"/>
          </p:nvPr>
        </p:nvSpPr>
        <p:spPr>
          <a:xfrm>
            <a:off x="457200" y="1047750"/>
            <a:ext cx="8229600" cy="3889771"/>
          </a:xfrm>
        </p:spPr>
        <p:txBody>
          <a:bodyPr>
            <a:normAutofit fontScale="92500"/>
          </a:bodyPr>
          <a:lstStyle/>
          <a:p>
            <a:r>
              <a:rPr lang="en-US" dirty="0"/>
              <a:t>Unfortunately, this nudging method can push us </a:t>
            </a:r>
            <a:r>
              <a:rPr lang="en-US" b="1" dirty="0"/>
              <a:t>through</a:t>
            </a:r>
            <a:r>
              <a:rPr lang="en-US" dirty="0"/>
              <a:t> a nearby triangle and make us fall into the floor!</a:t>
            </a:r>
          </a:p>
          <a:p>
            <a:r>
              <a:rPr lang="en-US" dirty="0"/>
              <a:t>An expensive way to deal with this is to nudge the ellipsoid and then check whether we collided with another triangle by nudging</a:t>
            </a:r>
          </a:p>
          <a:p>
            <a:pPr lvl="1"/>
            <a:r>
              <a:rPr lang="en-US" dirty="0"/>
              <a:t>This is an expensive fix because we could end up nudging the ellipsoid back and forth repeatedly as the ellipsoid escapes a crevice</a:t>
            </a:r>
          </a:p>
          <a:p>
            <a:pPr lvl="1"/>
            <a:r>
              <a:rPr lang="en-US" dirty="0"/>
              <a:t>But it works!</a:t>
            </a:r>
          </a:p>
          <a:p>
            <a:endParaRPr lang="en-US" dirty="0"/>
          </a:p>
        </p:txBody>
      </p:sp>
    </p:spTree>
    <p:extLst>
      <p:ext uri="{BB962C8B-B14F-4D97-AF65-F5344CB8AC3E}">
        <p14:creationId xmlns:p14="http://schemas.microsoft.com/office/powerpoint/2010/main" val="407868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Final MTV Slide Pseudocode</a:t>
            </a:r>
          </a:p>
        </p:txBody>
      </p:sp>
      <p:sp>
        <p:nvSpPr>
          <p:cNvPr id="3" name="Content Placeholder 2"/>
          <p:cNvSpPr>
            <a:spLocks noGrp="1"/>
          </p:cNvSpPr>
          <p:nvPr>
            <p:ph sz="half" idx="1"/>
          </p:nvPr>
        </p:nvSpPr>
        <p:spPr>
          <a:xfrm>
            <a:off x="76200" y="1123950"/>
            <a:ext cx="9067800" cy="4267200"/>
          </a:xfrm>
        </p:spPr>
        <p:txBody>
          <a:bodyPr>
            <a:normAutofit/>
          </a:bodyPr>
          <a:lstStyle/>
          <a:p>
            <a:pPr marL="0" indent="0">
              <a:buNone/>
            </a:pPr>
            <a:r>
              <a:rPr lang="en-US" sz="1200" dirty="0" err="1">
                <a:latin typeface="Courier" pitchFamily="2" charset="0"/>
              </a:rPr>
              <a:t>ellipsoidTriangleCollisions</a:t>
            </a:r>
            <a:r>
              <a:rPr lang="en-US" sz="1200" dirty="0">
                <a:latin typeface="Courier" pitchFamily="2" charset="0"/>
              </a:rPr>
              <a:t>(</a:t>
            </a:r>
            <a:r>
              <a:rPr lang="en-US" sz="1200" dirty="0" err="1">
                <a:latin typeface="Courier" pitchFamily="2" charset="0"/>
              </a:rPr>
              <a:t>initial_pos</a:t>
            </a:r>
            <a:r>
              <a:rPr lang="en-US" sz="1200" dirty="0">
                <a:latin typeface="Courier" pitchFamily="2" charset="0"/>
              </a:rPr>
              <a:t>, </a:t>
            </a:r>
            <a:r>
              <a:rPr lang="en-US" sz="1200" dirty="0" err="1">
                <a:latin typeface="Courier" pitchFamily="2" charset="0"/>
              </a:rPr>
              <a:t>final_pos</a:t>
            </a:r>
            <a:r>
              <a:rPr lang="en-US" sz="1200" dirty="0">
                <a:latin typeface="Courier" pitchFamily="2" charset="0"/>
              </a:rPr>
              <a:t>):</a:t>
            </a:r>
          </a:p>
          <a:p>
            <a:pPr marL="0" indent="0">
              <a:buNone/>
            </a:pPr>
            <a:r>
              <a:rPr lang="en-US" sz="1200" dirty="0">
                <a:latin typeface="Courier" pitchFamily="2" charset="0"/>
              </a:rPr>
              <a:t>  collisions = []</a:t>
            </a:r>
          </a:p>
          <a:p>
            <a:pPr marL="0" indent="0">
              <a:buNone/>
            </a:pPr>
            <a:r>
              <a:rPr lang="en-US" sz="1200" dirty="0">
                <a:latin typeface="Courier" pitchFamily="2" charset="0"/>
              </a:rPr>
              <a:t>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initial_pos</a:t>
            </a:r>
            <a:endParaRPr lang="en-US" sz="1200" dirty="0">
              <a:latin typeface="Courier" pitchFamily="2" charset="0"/>
            </a:endParaRPr>
          </a:p>
          <a:p>
            <a:pPr marL="0" indent="0">
              <a:buNone/>
            </a:pPr>
            <a:r>
              <a:rPr lang="en-US" sz="1200" dirty="0">
                <a:latin typeface="Courier" pitchFamily="2" charset="0"/>
              </a:rPr>
              <a:t>  for </a:t>
            </a:r>
            <a:r>
              <a:rPr lang="en-US" sz="1200" dirty="0" err="1">
                <a:latin typeface="Courier" pitchFamily="2" charset="0"/>
              </a:rPr>
              <a:t>i</a:t>
            </a:r>
            <a:r>
              <a:rPr lang="en-US" sz="1200" dirty="0">
                <a:latin typeface="Courier" pitchFamily="2" charset="0"/>
              </a:rPr>
              <a:t> in range(MAX_TRANSLATIONS):</a:t>
            </a:r>
          </a:p>
          <a:p>
            <a:pPr marL="0" indent="0">
              <a:buNone/>
            </a:pPr>
            <a:r>
              <a:rPr lang="en-US" sz="1200" dirty="0">
                <a:latin typeface="Courier" pitchFamily="2" charset="0"/>
              </a:rPr>
              <a:t>    c = </a:t>
            </a:r>
            <a:r>
              <a:rPr lang="en-US" sz="1200" dirty="0" err="1">
                <a:latin typeface="Courier" pitchFamily="2" charset="0"/>
              </a:rPr>
              <a:t>getClosestCollision</a:t>
            </a:r>
            <a:r>
              <a:rPr lang="en-US" sz="1200" dirty="0">
                <a:latin typeface="Courier" pitchFamily="2" charset="0"/>
              </a:rPr>
              <a:t>(</a:t>
            </a:r>
            <a:r>
              <a:rPr lang="en-US" sz="1200" dirty="0" err="1">
                <a:latin typeface="Courier" pitchFamily="2" charset="0"/>
              </a:rPr>
              <a:t>initial_pos</a:t>
            </a:r>
            <a:r>
              <a:rPr lang="en-US" sz="1200" dirty="0">
                <a:latin typeface="Courier" pitchFamily="2" charset="0"/>
              </a:rPr>
              <a:t>, </a:t>
            </a:r>
            <a:r>
              <a:rPr lang="en-US" sz="1200" dirty="0" err="1">
                <a:latin typeface="Courier" pitchFamily="2" charset="0"/>
              </a:rPr>
              <a:t>next_pos</a:t>
            </a:r>
            <a:r>
              <a:rPr lang="en-US" sz="1200" dirty="0">
                <a:latin typeface="Courier" pitchFamily="2" charset="0"/>
              </a:rPr>
              <a:t>)</a:t>
            </a:r>
          </a:p>
          <a:p>
            <a:pPr marL="0" indent="0">
              <a:buNone/>
            </a:pPr>
            <a:r>
              <a:rPr lang="en-US" sz="1200" dirty="0">
                <a:latin typeface="Courier" pitchFamily="2" charset="0"/>
              </a:rPr>
              <a:t>    if (</a:t>
            </a:r>
            <a:r>
              <a:rPr lang="en-US" sz="1200" dirty="0" err="1">
                <a:latin typeface="Courier" pitchFamily="2" charset="0"/>
              </a:rPr>
              <a:t>c.t</a:t>
            </a:r>
            <a:r>
              <a:rPr lang="en-US" sz="1200" dirty="0">
                <a:latin typeface="Courier" pitchFamily="2" charset="0"/>
              </a:rPr>
              <a:t> == INFINITY):</a:t>
            </a:r>
          </a:p>
          <a:p>
            <a:pPr marL="0" indent="0">
              <a:buNone/>
            </a:pPr>
            <a:r>
              <a:rPr lang="en-US" sz="1200" dirty="0">
                <a:latin typeface="Courier" pitchFamily="2" charset="0"/>
              </a:rPr>
              <a:t>      return (collisions, </a:t>
            </a:r>
            <a:r>
              <a:rPr lang="en-US" sz="1200" dirty="0" err="1">
                <a:latin typeface="Courier" pitchFamily="2" charset="0"/>
              </a:rPr>
              <a:t>next_pos</a:t>
            </a:r>
            <a:r>
              <a:rPr lang="en-US" sz="1200" dirty="0">
                <a:latin typeface="Courier" pitchFamily="2" charset="0"/>
              </a:rPr>
              <a:t>)</a:t>
            </a:r>
          </a:p>
          <a:p>
            <a:pPr marL="0" indent="0">
              <a:buNone/>
            </a:pPr>
            <a:r>
              <a:rPr lang="en-US" sz="1200" dirty="0">
                <a:latin typeface="Courier" pitchFamily="2" charset="0"/>
              </a:rPr>
              <a:t>    else: </a:t>
            </a:r>
          </a:p>
          <a:p>
            <a:pPr marL="0" indent="0">
              <a:buNone/>
            </a:pPr>
            <a:r>
              <a:rPr lang="en-US" sz="1200" dirty="0">
                <a:latin typeface="Courier" pitchFamily="2" charset="0"/>
              </a:rPr>
              <a:t>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doNudge</a:t>
            </a:r>
            <a:r>
              <a:rPr lang="en-US" sz="1200" dirty="0">
                <a:latin typeface="Courier" pitchFamily="2" charset="0"/>
              </a:rPr>
              <a:t>(</a:t>
            </a:r>
            <a:r>
              <a:rPr lang="en-US" sz="1200" dirty="0" err="1">
                <a:latin typeface="Courier" pitchFamily="2" charset="0"/>
              </a:rPr>
              <a:t>curr_pos</a:t>
            </a:r>
            <a:r>
              <a:rPr lang="en-US" sz="1200" dirty="0">
                <a:latin typeface="Courier" pitchFamily="2" charset="0"/>
              </a:rPr>
              <a:t>, c)</a:t>
            </a:r>
            <a:endParaRPr lang="en-US" sz="1200" b="1" dirty="0">
              <a:latin typeface="Courier" pitchFamily="2" charset="0"/>
            </a:endParaRPr>
          </a:p>
          <a:p>
            <a:pPr marL="0" indent="0">
              <a:buNone/>
            </a:pPr>
            <a:r>
              <a:rPr lang="en-US" sz="1200" dirty="0">
                <a:latin typeface="Courier" pitchFamily="2" charset="0"/>
              </a:rPr>
              <a:t>      d = </a:t>
            </a:r>
            <a:r>
              <a:rPr lang="en-US" sz="1200" dirty="0" err="1">
                <a:latin typeface="Courier" pitchFamily="2" charset="0"/>
              </a:rPr>
              <a:t>final_pos</a:t>
            </a:r>
            <a:r>
              <a:rPr lang="en-US" sz="1200" dirty="0">
                <a:latin typeface="Courier" pitchFamily="2" charset="0"/>
              </a:rPr>
              <a:t> – </a:t>
            </a:r>
            <a:r>
              <a:rPr lang="en-US" sz="1200" dirty="0" err="1">
                <a:latin typeface="Courier" pitchFamily="2" charset="0"/>
              </a:rPr>
              <a:t>curr_pos</a:t>
            </a:r>
            <a:endParaRPr lang="en-US" sz="1200" dirty="0">
              <a:latin typeface="Courier" pitchFamily="2" charset="0"/>
            </a:endParaRPr>
          </a:p>
          <a:p>
            <a:pPr marL="0" indent="0">
              <a:buNone/>
            </a:pPr>
            <a:r>
              <a:rPr lang="en-US" sz="1200" dirty="0">
                <a:latin typeface="Courier" pitchFamily="2" charset="0"/>
              </a:rPr>
              <a:t>      // you might need to play around with </a:t>
            </a:r>
            <a:r>
              <a:rPr lang="en-US" sz="1200" dirty="0" err="1">
                <a:latin typeface="Courier" pitchFamily="2" charset="0"/>
              </a:rPr>
              <a:t>d_corrected</a:t>
            </a:r>
            <a:r>
              <a:rPr lang="en-US" sz="1200" dirty="0">
                <a:latin typeface="Courier" pitchFamily="2" charset="0"/>
              </a:rPr>
              <a:t> in order to correctly handle</a:t>
            </a:r>
          </a:p>
          <a:p>
            <a:pPr marL="0" indent="0">
              <a:buNone/>
            </a:pPr>
            <a:r>
              <a:rPr lang="en-US" sz="1200" dirty="0">
                <a:latin typeface="Courier" pitchFamily="2" charset="0"/>
              </a:rPr>
              <a:t>      // downward-facing walls</a:t>
            </a:r>
          </a:p>
          <a:p>
            <a:pPr marL="0" indent="0">
              <a:buNone/>
            </a:pPr>
            <a:r>
              <a:rPr lang="en-US" sz="1200" dirty="0">
                <a:latin typeface="Courier" pitchFamily="2" charset="0"/>
              </a:rPr>
              <a:t>      </a:t>
            </a:r>
            <a:r>
              <a:rPr lang="en-US" sz="1200" dirty="0" err="1">
                <a:latin typeface="Courier" pitchFamily="2" charset="0"/>
              </a:rPr>
              <a:t>d_corrected</a:t>
            </a:r>
            <a:r>
              <a:rPr lang="en-US" sz="1200" dirty="0">
                <a:latin typeface="Courier" pitchFamily="2" charset="0"/>
              </a:rPr>
              <a:t> = d - dot(d, </a:t>
            </a:r>
            <a:r>
              <a:rPr lang="en-US" sz="1200" dirty="0" err="1">
                <a:latin typeface="Courier" pitchFamily="2" charset="0"/>
              </a:rPr>
              <a:t>c.normal</a:t>
            </a:r>
            <a:r>
              <a:rPr lang="en-US" sz="1200" dirty="0">
                <a:latin typeface="Courier" pitchFamily="2" charset="0"/>
              </a:rPr>
              <a:t>) * </a:t>
            </a:r>
            <a:r>
              <a:rPr lang="en-US" sz="1200" dirty="0" err="1">
                <a:latin typeface="Courier" pitchFamily="2" charset="0"/>
              </a:rPr>
              <a:t>c.normal</a:t>
            </a:r>
            <a:r>
              <a:rPr lang="en-US" sz="1200" dirty="0">
                <a:latin typeface="Courier" pitchFamily="2" charset="0"/>
              </a:rPr>
              <a:t> </a:t>
            </a:r>
          </a:p>
          <a:p>
            <a:pPr marL="0" indent="0">
              <a:buNone/>
            </a:pPr>
            <a:r>
              <a:rPr lang="en-US" sz="1200" dirty="0">
                <a:latin typeface="Courier" pitchFamily="2" charset="0"/>
              </a:rPr>
              <a:t>      </a:t>
            </a:r>
            <a:r>
              <a:rPr lang="en-US" sz="1200" dirty="0" err="1">
                <a:latin typeface="Courier" pitchFamily="2" charset="0"/>
              </a:rPr>
              <a:t>next_pos</a:t>
            </a:r>
            <a:r>
              <a:rPr lang="en-US" sz="1200" dirty="0">
                <a:latin typeface="Courier" pitchFamily="2" charset="0"/>
              </a:rPr>
              <a:t> = </a:t>
            </a:r>
            <a:r>
              <a:rPr lang="en-US" sz="1200" dirty="0" err="1">
                <a:latin typeface="Courier" pitchFamily="2" charset="0"/>
              </a:rPr>
              <a:t>curr_pos</a:t>
            </a:r>
            <a:r>
              <a:rPr lang="en-US" sz="1200" dirty="0">
                <a:latin typeface="Courier" pitchFamily="2" charset="0"/>
              </a:rPr>
              <a:t> + </a:t>
            </a:r>
            <a:r>
              <a:rPr lang="en-US" sz="1200" dirty="0" err="1">
                <a:latin typeface="Courier" pitchFamily="2" charset="0"/>
              </a:rPr>
              <a:t>d_corrected</a:t>
            </a:r>
            <a:endParaRPr lang="en-US" sz="1200" dirty="0">
              <a:latin typeface="Courier" pitchFamily="2" charset="0"/>
            </a:endParaRPr>
          </a:p>
          <a:p>
            <a:pPr marL="0" indent="0">
              <a:buNone/>
            </a:pPr>
            <a:r>
              <a:rPr lang="en-US" sz="1200" dirty="0">
                <a:latin typeface="Courier" pitchFamily="2" charset="0"/>
              </a:rPr>
              <a:t>      </a:t>
            </a:r>
            <a:r>
              <a:rPr lang="en-US" sz="1200" dirty="0" err="1">
                <a:latin typeface="Courier" pitchFamily="2" charset="0"/>
              </a:rPr>
              <a:t>collisions.append</a:t>
            </a:r>
            <a:r>
              <a:rPr lang="en-US" sz="1200" dirty="0">
                <a:latin typeface="Courier" pitchFamily="2" charset="0"/>
              </a:rPr>
              <a:t>(c)</a:t>
            </a:r>
          </a:p>
          <a:p>
            <a:pPr marL="0" indent="0">
              <a:buNone/>
            </a:pPr>
            <a:r>
              <a:rPr lang="en-US" sz="1200" dirty="0">
                <a:latin typeface="Courier" pitchFamily="2" charset="0"/>
              </a:rPr>
              <a:t>  return (collisions, </a:t>
            </a:r>
            <a:r>
              <a:rPr lang="en-US" sz="1200" dirty="0" err="1">
                <a:latin typeface="Courier" pitchFamily="2" charset="0"/>
              </a:rPr>
              <a:t>curr_pos</a:t>
            </a:r>
            <a:r>
              <a:rPr lang="en-US" sz="1200" dirty="0">
                <a:latin typeface="Courier" pitchFamily="2" charset="0"/>
              </a:rPr>
              <a:t>)</a:t>
            </a:r>
          </a:p>
          <a:p>
            <a:pPr marL="0" indent="0">
              <a:buNone/>
            </a:pPr>
            <a:r>
              <a:rPr lang="en-US" sz="1200" dirty="0">
                <a:latin typeface="Courier" pitchFamily="2" charset="0"/>
              </a:rPr>
              <a:t>       </a:t>
            </a:r>
          </a:p>
        </p:txBody>
      </p:sp>
    </p:spTree>
    <p:extLst>
      <p:ext uri="{BB962C8B-B14F-4D97-AF65-F5344CB8AC3E}">
        <p14:creationId xmlns:p14="http://schemas.microsoft.com/office/powerpoint/2010/main" val="273442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Final MTV Slide Pseudocode</a:t>
            </a:r>
          </a:p>
        </p:txBody>
      </p:sp>
      <p:sp>
        <p:nvSpPr>
          <p:cNvPr id="3" name="Content Placeholder 2"/>
          <p:cNvSpPr>
            <a:spLocks noGrp="1"/>
          </p:cNvSpPr>
          <p:nvPr>
            <p:ph sz="half" idx="1"/>
          </p:nvPr>
        </p:nvSpPr>
        <p:spPr>
          <a:xfrm>
            <a:off x="76200" y="1123950"/>
            <a:ext cx="8915400" cy="4267200"/>
          </a:xfrm>
        </p:spPr>
        <p:txBody>
          <a:bodyPr>
            <a:normAutofit/>
          </a:bodyPr>
          <a:lstStyle/>
          <a:p>
            <a:pPr marL="0" indent="0">
              <a:buNone/>
            </a:pPr>
            <a:r>
              <a:rPr lang="en-US" sz="1000" dirty="0" err="1">
                <a:latin typeface="Courier" pitchFamily="2" charset="0"/>
              </a:rPr>
              <a:t>doNudge</a:t>
            </a:r>
            <a:r>
              <a:rPr lang="en-US" sz="1000" dirty="0">
                <a:latin typeface="Courier" pitchFamily="2" charset="0"/>
              </a:rPr>
              <a:t>(</a:t>
            </a:r>
            <a:r>
              <a:rPr lang="en-US" sz="1000" dirty="0" err="1">
                <a:latin typeface="Courier" pitchFamily="2" charset="0"/>
              </a:rPr>
              <a:t>curr_pos</a:t>
            </a:r>
            <a:r>
              <a:rPr lang="en-US" sz="1000" dirty="0">
                <a:latin typeface="Courier" pitchFamily="2" charset="0"/>
              </a:rPr>
              <a:t>, collision):</a:t>
            </a:r>
          </a:p>
          <a:p>
            <a:pPr marL="0" indent="0">
              <a:buNone/>
            </a:pPr>
            <a:r>
              <a:rPr lang="en-US" sz="1000" dirty="0">
                <a:latin typeface="Courier" pitchFamily="2" charset="0"/>
              </a:rPr>
              <a:t>  nudge = </a:t>
            </a:r>
            <a:r>
              <a:rPr lang="en-US" sz="1000" dirty="0" err="1">
                <a:latin typeface="Courier" pitchFamily="2" charset="0"/>
              </a:rPr>
              <a:t>collision.normal</a:t>
            </a:r>
            <a:r>
              <a:rPr lang="en-US" sz="1000" dirty="0">
                <a:latin typeface="Courier" pitchFamily="2" charset="0"/>
              </a:rPr>
              <a:t>   </a:t>
            </a:r>
          </a:p>
          <a:p>
            <a:pPr marL="0" indent="0">
              <a:buNone/>
            </a:pPr>
            <a:r>
              <a:rPr lang="en-US" sz="1000" dirty="0">
                <a:latin typeface="Courier" pitchFamily="2" charset="0"/>
              </a:rPr>
              <a:t>  </a:t>
            </a:r>
            <a:r>
              <a:rPr lang="en-US" sz="1000" dirty="0" err="1">
                <a:latin typeface="Courier" pitchFamily="2" charset="0"/>
              </a:rPr>
              <a:t>pos_nudged</a:t>
            </a:r>
            <a:r>
              <a:rPr lang="en-US" sz="1000" dirty="0">
                <a:latin typeface="Courier" pitchFamily="2" charset="0"/>
              </a:rPr>
              <a:t> = </a:t>
            </a:r>
            <a:r>
              <a:rPr lang="en-US" sz="1000" dirty="0" err="1">
                <a:latin typeface="Courier" pitchFamily="2" charset="0"/>
              </a:rPr>
              <a:t>collision.center</a:t>
            </a:r>
            <a:r>
              <a:rPr lang="en-US" sz="1000" dirty="0">
                <a:latin typeface="Courier" pitchFamily="2" charset="0"/>
              </a:rPr>
              <a:t> + nudge * .01</a:t>
            </a:r>
          </a:p>
          <a:p>
            <a:pPr marL="0" indent="0">
              <a:buNone/>
            </a:pPr>
            <a:r>
              <a:rPr lang="en-US" sz="1000" dirty="0">
                <a:latin typeface="Courier" pitchFamily="2" charset="0"/>
              </a:rPr>
              <a:t>  for </a:t>
            </a:r>
            <a:r>
              <a:rPr lang="en-US" sz="1000" dirty="0" err="1">
                <a:latin typeface="Courier" pitchFamily="2" charset="0"/>
              </a:rPr>
              <a:t>i</a:t>
            </a:r>
            <a:r>
              <a:rPr lang="en-US" sz="1000" dirty="0">
                <a:latin typeface="Courier" pitchFamily="2" charset="0"/>
              </a:rPr>
              <a:t> in range(MAX_NUDGES): // MAX_NUDGES can be something like 3</a:t>
            </a:r>
          </a:p>
          <a:p>
            <a:pPr marL="0" indent="0">
              <a:buNone/>
            </a:pPr>
            <a:r>
              <a:rPr lang="en-US" sz="1000" dirty="0">
                <a:latin typeface="Courier" pitchFamily="2" charset="0"/>
              </a:rPr>
              <a:t>    </a:t>
            </a:r>
            <a:r>
              <a:rPr lang="en-US" sz="1000" dirty="0" err="1">
                <a:latin typeface="Courier" pitchFamily="2" charset="0"/>
              </a:rPr>
              <a:t>nudge_collision</a:t>
            </a:r>
            <a:r>
              <a:rPr lang="en-US" sz="1000" dirty="0">
                <a:latin typeface="Courier" pitchFamily="2" charset="0"/>
              </a:rPr>
              <a:t> = </a:t>
            </a:r>
            <a:r>
              <a:rPr lang="en-US" sz="1000" dirty="0" err="1">
                <a:latin typeface="Courier" pitchFamily="2" charset="0"/>
              </a:rPr>
              <a:t>getClosestCollision</a:t>
            </a:r>
            <a:r>
              <a:rPr lang="en-US" sz="1000" dirty="0">
                <a:latin typeface="Courier" pitchFamily="2" charset="0"/>
              </a:rPr>
              <a:t>(</a:t>
            </a:r>
            <a:r>
              <a:rPr lang="en-US" sz="1000" dirty="0" err="1">
                <a:latin typeface="Courier" pitchFamily="2" charset="0"/>
              </a:rPr>
              <a:t>curr_pos</a:t>
            </a:r>
            <a:r>
              <a:rPr lang="en-US" sz="1000" dirty="0">
                <a:latin typeface="Courier" pitchFamily="2" charset="0"/>
              </a:rPr>
              <a:t>, </a:t>
            </a:r>
            <a:r>
              <a:rPr lang="en-US" sz="1000" dirty="0" err="1">
                <a:latin typeface="Courier" pitchFamily="2" charset="0"/>
              </a:rPr>
              <a:t>pos_nudged</a:t>
            </a:r>
            <a:r>
              <a:rPr lang="en-US" sz="1000" dirty="0">
                <a:latin typeface="Courier" pitchFamily="2" charset="0"/>
              </a:rPr>
              <a:t>)</a:t>
            </a:r>
          </a:p>
          <a:p>
            <a:pPr marL="0" indent="0">
              <a:buNone/>
            </a:pPr>
            <a:r>
              <a:rPr lang="en-US" sz="1000" dirty="0">
                <a:latin typeface="Courier" pitchFamily="2" charset="0"/>
              </a:rPr>
              <a:t>    if (</a:t>
            </a:r>
            <a:r>
              <a:rPr lang="en-US" sz="1000" dirty="0" err="1">
                <a:latin typeface="Courier" pitchFamily="2" charset="0"/>
              </a:rPr>
              <a:t>nudge_collision.t</a:t>
            </a:r>
            <a:r>
              <a:rPr lang="en-US" sz="1000" dirty="0">
                <a:latin typeface="Courier" pitchFamily="2" charset="0"/>
              </a:rPr>
              <a:t> == INFINITY):</a:t>
            </a:r>
          </a:p>
          <a:p>
            <a:pPr marL="0" indent="0">
              <a:buNone/>
            </a:pPr>
            <a:r>
              <a:rPr lang="en-US" sz="1000" dirty="0">
                <a:latin typeface="Courier" pitchFamily="2" charset="0"/>
              </a:rPr>
              <a:t>      </a:t>
            </a:r>
            <a:r>
              <a:rPr lang="en-US" sz="1000" dirty="0" err="1">
                <a:latin typeface="Courier" pitchFamily="2" charset="0"/>
              </a:rPr>
              <a:t>curr_pos</a:t>
            </a:r>
            <a:r>
              <a:rPr lang="en-US" sz="1000" dirty="0">
                <a:latin typeface="Courier" pitchFamily="2" charset="0"/>
              </a:rPr>
              <a:t> = </a:t>
            </a:r>
            <a:r>
              <a:rPr lang="en-US" sz="1000" dirty="0" err="1">
                <a:latin typeface="Courier" pitchFamily="2" charset="0"/>
              </a:rPr>
              <a:t>pos_nudged</a:t>
            </a:r>
            <a:endParaRPr lang="en-US" sz="1000" dirty="0">
              <a:latin typeface="Courier" pitchFamily="2" charset="0"/>
            </a:endParaRPr>
          </a:p>
          <a:p>
            <a:pPr marL="0" indent="0">
              <a:buNone/>
            </a:pPr>
            <a:r>
              <a:rPr lang="en-US" sz="1000" dirty="0">
                <a:latin typeface="Courier" pitchFamily="2" charset="0"/>
              </a:rPr>
              <a:t>      break</a:t>
            </a:r>
          </a:p>
          <a:p>
            <a:pPr marL="0" indent="0">
              <a:buNone/>
            </a:pPr>
            <a:r>
              <a:rPr lang="en-US" sz="1000" dirty="0">
                <a:latin typeface="Courier" pitchFamily="2" charset="0"/>
              </a:rPr>
              <a:t>    else:</a:t>
            </a:r>
          </a:p>
          <a:p>
            <a:pPr marL="0" indent="0">
              <a:buNone/>
            </a:pPr>
            <a:r>
              <a:rPr lang="en-US" sz="1000" dirty="0">
                <a:latin typeface="Courier" pitchFamily="2" charset="0"/>
              </a:rPr>
              <a:t>      // this code is necessary when we hit an edge shared by two triangles in exactly the wrong way</a:t>
            </a:r>
          </a:p>
          <a:p>
            <a:pPr marL="0" indent="0">
              <a:buNone/>
            </a:pPr>
            <a:r>
              <a:rPr lang="en-US" sz="1000" dirty="0">
                <a:latin typeface="Courier" pitchFamily="2" charset="0"/>
              </a:rPr>
              <a:t>      // this code tests whether we are nudged into the same triangle twice, and nudges you in the </a:t>
            </a:r>
          </a:p>
          <a:p>
            <a:pPr marL="0" indent="0">
              <a:buNone/>
            </a:pPr>
            <a:r>
              <a:rPr lang="en-US" sz="1000" dirty="0">
                <a:latin typeface="Courier" pitchFamily="2" charset="0"/>
              </a:rPr>
              <a:t>      // OPPOSITE direction if that happens</a:t>
            </a:r>
          </a:p>
          <a:p>
            <a:pPr marL="0" indent="0">
              <a:buNone/>
            </a:pPr>
            <a:r>
              <a:rPr lang="en-US" sz="1000" dirty="0">
                <a:latin typeface="Courier" pitchFamily="2" charset="0"/>
              </a:rPr>
              <a:t>      if (length(</a:t>
            </a:r>
            <a:r>
              <a:rPr lang="en-US" sz="1000" dirty="0" err="1">
                <a:latin typeface="Courier" pitchFamily="2" charset="0"/>
              </a:rPr>
              <a:t>nudge_collision.normal</a:t>
            </a:r>
            <a:r>
              <a:rPr lang="en-US" sz="1000" dirty="0">
                <a:latin typeface="Courier" pitchFamily="2" charset="0"/>
              </a:rPr>
              <a:t> – nudge) &lt; EPSILON || length(</a:t>
            </a:r>
            <a:r>
              <a:rPr lang="en-US" sz="1000" dirty="0" err="1">
                <a:latin typeface="Courier" pitchFamily="2" charset="0"/>
              </a:rPr>
              <a:t>nudge_collision.normal</a:t>
            </a:r>
            <a:r>
              <a:rPr lang="en-US" sz="1000" dirty="0">
                <a:latin typeface="Courier" pitchFamily="2" charset="0"/>
              </a:rPr>
              <a:t> + nudge) &lt; EPSILON):</a:t>
            </a:r>
          </a:p>
          <a:p>
            <a:pPr marL="0" indent="0">
              <a:buNone/>
            </a:pPr>
            <a:r>
              <a:rPr lang="en-US" sz="1000" dirty="0">
                <a:latin typeface="Courier" pitchFamily="2" charset="0"/>
              </a:rPr>
              <a:t>        nudge = -</a:t>
            </a:r>
            <a:r>
              <a:rPr lang="en-US" sz="1000" dirty="0" err="1">
                <a:latin typeface="Courier" pitchFamily="2" charset="0"/>
              </a:rPr>
              <a:t>nudge_collision.normal</a:t>
            </a:r>
            <a:endParaRPr lang="en-US" sz="1000" dirty="0">
              <a:latin typeface="Courier" pitchFamily="2" charset="0"/>
            </a:endParaRPr>
          </a:p>
          <a:p>
            <a:pPr marL="0" indent="0">
              <a:buNone/>
            </a:pPr>
            <a:r>
              <a:rPr lang="en-US" sz="1000" dirty="0">
                <a:latin typeface="Courier" pitchFamily="2" charset="0"/>
              </a:rPr>
              <a:t>      else:</a:t>
            </a:r>
          </a:p>
          <a:p>
            <a:pPr marL="0" indent="0">
              <a:buNone/>
            </a:pPr>
            <a:r>
              <a:rPr lang="en-US" sz="1000" dirty="0">
                <a:latin typeface="Courier" pitchFamily="2" charset="0"/>
              </a:rPr>
              <a:t>        nudge = </a:t>
            </a:r>
            <a:r>
              <a:rPr lang="en-US" sz="1000" dirty="0" err="1">
                <a:latin typeface="Courier" pitchFamily="2" charset="0"/>
              </a:rPr>
              <a:t>nudge_collision.normal</a:t>
            </a:r>
            <a:endParaRPr lang="en-US" sz="1000" dirty="0">
              <a:latin typeface="Courier" pitchFamily="2" charset="0"/>
            </a:endParaRPr>
          </a:p>
          <a:p>
            <a:pPr marL="0" indent="0">
              <a:buNone/>
            </a:pPr>
            <a:r>
              <a:rPr lang="en-US" sz="1000" dirty="0">
                <a:latin typeface="Courier" pitchFamily="2" charset="0"/>
              </a:rPr>
              <a:t>      </a:t>
            </a:r>
            <a:r>
              <a:rPr lang="en-US" sz="1000" dirty="0" err="1">
                <a:latin typeface="Courier" pitchFamily="2" charset="0"/>
              </a:rPr>
              <a:t>pos_nudged</a:t>
            </a:r>
            <a:r>
              <a:rPr lang="en-US" sz="1000" dirty="0">
                <a:latin typeface="Courier" pitchFamily="2" charset="0"/>
              </a:rPr>
              <a:t> = </a:t>
            </a:r>
            <a:r>
              <a:rPr lang="en-US" sz="1000" dirty="0" err="1">
                <a:latin typeface="Courier" pitchFamily="2" charset="0"/>
              </a:rPr>
              <a:t>nudged_collision.center</a:t>
            </a:r>
            <a:r>
              <a:rPr lang="en-US" sz="1000" dirty="0">
                <a:latin typeface="Courier" pitchFamily="2" charset="0"/>
              </a:rPr>
              <a:t> = nudge * .01</a:t>
            </a:r>
          </a:p>
          <a:p>
            <a:pPr marL="0" indent="0">
              <a:buNone/>
            </a:pPr>
            <a:r>
              <a:rPr lang="en-US" sz="1000" dirty="0">
                <a:latin typeface="Courier" pitchFamily="2" charset="0"/>
              </a:rPr>
              <a:t>  return </a:t>
            </a:r>
            <a:r>
              <a:rPr lang="en-US" sz="1000" dirty="0" err="1">
                <a:latin typeface="Courier" pitchFamily="2" charset="0"/>
              </a:rPr>
              <a:t>curr_pos</a:t>
            </a:r>
            <a:endParaRPr lang="en-US" sz="1000" dirty="0">
              <a:latin typeface="Courier" pitchFamily="2" charset="0"/>
            </a:endParaRPr>
          </a:p>
          <a:p>
            <a:pPr marL="0" indent="0">
              <a:buNone/>
            </a:pPr>
            <a:endParaRPr lang="en-US" sz="1200" dirty="0">
              <a:latin typeface="Courier" pitchFamily="2" charset="0"/>
            </a:endParaRPr>
          </a:p>
        </p:txBody>
      </p:sp>
    </p:spTree>
    <p:extLst>
      <p:ext uri="{BB962C8B-B14F-4D97-AF65-F5344CB8AC3E}">
        <p14:creationId xmlns:p14="http://schemas.microsoft.com/office/powerpoint/2010/main" val="86624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Player Controls</a:t>
            </a:r>
          </a:p>
        </p:txBody>
      </p:sp>
      <p:sp>
        <p:nvSpPr>
          <p:cNvPr id="3" name="Content Placeholder 2"/>
          <p:cNvSpPr>
            <a:spLocks noGrp="1"/>
          </p:cNvSpPr>
          <p:nvPr>
            <p:ph sz="half" idx="1"/>
          </p:nvPr>
        </p:nvSpPr>
        <p:spPr>
          <a:xfrm>
            <a:off x="457200" y="1047750"/>
            <a:ext cx="8229600" cy="3886200"/>
          </a:xfrm>
        </p:spPr>
        <p:txBody>
          <a:bodyPr>
            <a:normAutofit fontScale="92500" lnSpcReduction="10000"/>
          </a:bodyPr>
          <a:lstStyle/>
          <a:p>
            <a:r>
              <a:rPr lang="en-US" dirty="0"/>
              <a:t>Keep track of whether you are on the ground</a:t>
            </a:r>
          </a:p>
          <a:p>
            <a:pPr lvl="1"/>
            <a:r>
              <a:rPr lang="en-US" dirty="0"/>
              <a:t>If you are on the ground, then your y velocity is 0</a:t>
            </a:r>
          </a:p>
          <a:p>
            <a:pPr lvl="1"/>
            <a:r>
              <a:rPr lang="en-US" dirty="0"/>
              <a:t>If you are not on the ground, then your y velocity is not zero and gravity is acting upon you</a:t>
            </a:r>
          </a:p>
          <a:p>
            <a:r>
              <a:rPr lang="en-US" dirty="0"/>
              <a:t>You are on the ground if you collide with a triangle with an upward-facing normal (i.e. dot(n,(0,1,0) &gt; 0)</a:t>
            </a:r>
          </a:p>
          <a:p>
            <a:r>
              <a:rPr lang="en-US" dirty="0"/>
              <a:t>If no movement keys are pressed (forward, backward, left, right) and we are on the ground, then we don’t need to move at all during the tick</a:t>
            </a:r>
          </a:p>
          <a:p>
            <a:r>
              <a:rPr lang="en-US" dirty="0"/>
              <a:t>These methods are a bit hacky, but they get the job done</a:t>
            </a:r>
          </a:p>
          <a:p>
            <a:endParaRPr lang="en-US" dirty="0"/>
          </a:p>
        </p:txBody>
      </p:sp>
    </p:spTree>
    <p:extLst>
      <p:ext uri="{BB962C8B-B14F-4D97-AF65-F5344CB8AC3E}">
        <p14:creationId xmlns:p14="http://schemas.microsoft.com/office/powerpoint/2010/main" val="80123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Player Controls Pseudocode</a:t>
            </a:r>
          </a:p>
        </p:txBody>
      </p:sp>
      <p:sp>
        <p:nvSpPr>
          <p:cNvPr id="3" name="Content Placeholder 2"/>
          <p:cNvSpPr>
            <a:spLocks noGrp="1"/>
          </p:cNvSpPr>
          <p:nvPr>
            <p:ph sz="half" idx="1"/>
          </p:nvPr>
        </p:nvSpPr>
        <p:spPr>
          <a:xfrm>
            <a:off x="457200" y="1200150"/>
            <a:ext cx="8229600" cy="3886200"/>
          </a:xfrm>
        </p:spPr>
        <p:txBody>
          <a:bodyPr>
            <a:normAutofit/>
          </a:bodyPr>
          <a:lstStyle/>
          <a:p>
            <a:r>
              <a:rPr lang="en-US" dirty="0"/>
              <a:t>The next slide has some pseudocode for handling player movement</a:t>
            </a:r>
          </a:p>
          <a:p>
            <a:r>
              <a:rPr lang="en-US" dirty="0"/>
              <a:t>There are lots of ways of solving this problem, so you should experiment!</a:t>
            </a:r>
          </a:p>
        </p:txBody>
      </p:sp>
    </p:spTree>
    <p:extLst>
      <p:ext uri="{BB962C8B-B14F-4D97-AF65-F5344CB8AC3E}">
        <p14:creationId xmlns:p14="http://schemas.microsoft.com/office/powerpoint/2010/main" val="321649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Player Controls Pseudocode</a:t>
            </a:r>
          </a:p>
        </p:txBody>
      </p:sp>
      <p:sp>
        <p:nvSpPr>
          <p:cNvPr id="3" name="Content Placeholder 2"/>
          <p:cNvSpPr>
            <a:spLocks noGrp="1"/>
          </p:cNvSpPr>
          <p:nvPr>
            <p:ph sz="half" idx="1"/>
          </p:nvPr>
        </p:nvSpPr>
        <p:spPr>
          <a:xfrm>
            <a:off x="76200" y="971550"/>
            <a:ext cx="9067800" cy="4267200"/>
          </a:xfrm>
        </p:spPr>
        <p:txBody>
          <a:bodyPr>
            <a:normAutofit fontScale="70000" lnSpcReduction="20000"/>
          </a:bodyPr>
          <a:lstStyle/>
          <a:p>
            <a:pPr marL="0" indent="0">
              <a:buNone/>
            </a:pPr>
            <a:r>
              <a:rPr lang="en-US" sz="1200" dirty="0">
                <a:latin typeface="Courier" pitchFamily="2" charset="0"/>
              </a:rPr>
              <a:t>// </a:t>
            </a:r>
            <a:r>
              <a:rPr lang="en-US" sz="1200" dirty="0" err="1">
                <a:latin typeface="Courier" pitchFamily="2" charset="0"/>
              </a:rPr>
              <a:t>m_pos</a:t>
            </a:r>
            <a:r>
              <a:rPr lang="en-US" sz="1200" dirty="0">
                <a:latin typeface="Courier" pitchFamily="2" charset="0"/>
              </a:rPr>
              <a:t>, </a:t>
            </a:r>
            <a:r>
              <a:rPr lang="en-US" sz="1200" dirty="0" err="1">
                <a:latin typeface="Courier" pitchFamily="2" charset="0"/>
              </a:rPr>
              <a:t>m_on_ground</a:t>
            </a:r>
            <a:r>
              <a:rPr lang="en-US" sz="1200" dirty="0">
                <a:latin typeface="Courier" pitchFamily="2" charset="0"/>
              </a:rPr>
              <a:t>, </a:t>
            </a:r>
            <a:r>
              <a:rPr lang="en-US" sz="1200" dirty="0" err="1">
                <a:latin typeface="Courier" pitchFamily="2" charset="0"/>
              </a:rPr>
              <a:t>m_y_vel</a:t>
            </a:r>
            <a:r>
              <a:rPr lang="en-US" sz="1200" dirty="0">
                <a:latin typeface="Courier" pitchFamily="2" charset="0"/>
              </a:rPr>
              <a:t> are member variables</a:t>
            </a:r>
          </a:p>
          <a:p>
            <a:pPr marL="0" indent="0">
              <a:buNone/>
            </a:pPr>
            <a:r>
              <a:rPr lang="en-US" sz="1200" dirty="0" err="1">
                <a:latin typeface="Courier" pitchFamily="2" charset="0"/>
              </a:rPr>
              <a:t>handlePlayerMovement</a:t>
            </a:r>
            <a:r>
              <a:rPr lang="en-US" sz="1200" dirty="0">
                <a:latin typeface="Courier" pitchFamily="2" charset="0"/>
              </a:rPr>
              <a:t>():</a:t>
            </a:r>
          </a:p>
          <a:p>
            <a:pPr marL="0" indent="0">
              <a:buNone/>
            </a:pPr>
            <a:r>
              <a:rPr lang="en-US" sz="1200" dirty="0">
                <a:latin typeface="Courier" pitchFamily="2" charset="0"/>
              </a:rPr>
              <a:t>  </a:t>
            </a:r>
            <a:r>
              <a:rPr lang="en-US" sz="1200" dirty="0" err="1">
                <a:latin typeface="Courier" pitchFamily="2" charset="0"/>
              </a:rPr>
              <a:t>old_pos</a:t>
            </a:r>
            <a:r>
              <a:rPr lang="en-US" sz="1200" dirty="0">
                <a:latin typeface="Courier" pitchFamily="2" charset="0"/>
              </a:rPr>
              <a:t> = copy(</a:t>
            </a:r>
            <a:r>
              <a:rPr lang="en-US" sz="1200" dirty="0" err="1">
                <a:latin typeface="Courier" pitchFamily="2" charset="0"/>
              </a:rPr>
              <a:t>m_pos</a:t>
            </a:r>
            <a:r>
              <a:rPr lang="en-US" sz="1200" dirty="0">
                <a:latin typeface="Courier" pitchFamily="2" charset="0"/>
              </a:rPr>
              <a:t>) // get a copy of the current position</a:t>
            </a:r>
          </a:p>
          <a:p>
            <a:pPr marL="0" indent="0">
              <a:buNone/>
            </a:pPr>
            <a:r>
              <a:rPr lang="en-US" sz="1200" dirty="0">
                <a:latin typeface="Courier" pitchFamily="2" charset="0"/>
              </a:rPr>
              <a:t>  </a:t>
            </a:r>
            <a:r>
              <a:rPr lang="en-US" sz="1200" dirty="0" err="1">
                <a:latin typeface="Courier" pitchFamily="2" charset="0"/>
              </a:rPr>
              <a:t>moving_laterally</a:t>
            </a:r>
            <a:r>
              <a:rPr lang="en-US" sz="1200" dirty="0">
                <a:latin typeface="Courier" pitchFamily="2" charset="0"/>
              </a:rPr>
              <a:t> = false // indicates whether we pressed WASD</a:t>
            </a:r>
          </a:p>
          <a:p>
            <a:pPr marL="0" indent="0">
              <a:buNone/>
            </a:pPr>
            <a:r>
              <a:rPr lang="en-US" sz="1200" dirty="0">
                <a:latin typeface="Courier" pitchFamily="2" charset="0"/>
              </a:rPr>
              <a:t>  </a:t>
            </a:r>
            <a:r>
              <a:rPr lang="en-US" sz="1200" dirty="0" err="1">
                <a:latin typeface="Courier" pitchFamily="2" charset="0"/>
              </a:rPr>
              <a:t>key_presses</a:t>
            </a:r>
            <a:r>
              <a:rPr lang="en-US" sz="1200" dirty="0">
                <a:latin typeface="Courier" pitchFamily="2" charset="0"/>
              </a:rPr>
              <a:t> = </a:t>
            </a:r>
            <a:r>
              <a:rPr lang="en-US" sz="1200" dirty="0" err="1">
                <a:latin typeface="Courier" pitchFamily="2" charset="0"/>
              </a:rPr>
              <a:t>getKeyPresses</a:t>
            </a:r>
            <a:r>
              <a:rPr lang="en-US" sz="1200" dirty="0">
                <a:latin typeface="Courier" pitchFamily="2" charset="0"/>
              </a:rPr>
              <a:t>()</a:t>
            </a:r>
          </a:p>
          <a:p>
            <a:pPr marL="0" indent="0">
              <a:buNone/>
            </a:pPr>
            <a:r>
              <a:rPr lang="en-US" sz="1200" dirty="0">
                <a:latin typeface="Courier" pitchFamily="2" charset="0"/>
              </a:rPr>
              <a:t>  look = </a:t>
            </a:r>
            <a:r>
              <a:rPr lang="en-US" sz="1200" dirty="0" err="1">
                <a:latin typeface="Courier" pitchFamily="2" charset="0"/>
              </a:rPr>
              <a:t>camera.getLook</a:t>
            </a:r>
            <a:r>
              <a:rPr lang="en-US" sz="1200" dirty="0">
                <a:latin typeface="Courier" pitchFamily="2" charset="0"/>
              </a:rPr>
              <a:t>()</a:t>
            </a:r>
          </a:p>
          <a:p>
            <a:pPr marL="0" indent="0">
              <a:buNone/>
            </a:pPr>
            <a:r>
              <a:rPr lang="en-US" sz="1200" dirty="0">
                <a:latin typeface="Courier" pitchFamily="2" charset="0"/>
              </a:rPr>
              <a:t>  </a:t>
            </a:r>
            <a:r>
              <a:rPr lang="en-US" sz="1200" dirty="0" err="1">
                <a:latin typeface="Courier" pitchFamily="2" charset="0"/>
              </a:rPr>
              <a:t>dir</a:t>
            </a:r>
            <a:r>
              <a:rPr lang="en-US" sz="1200" dirty="0">
                <a:latin typeface="Courier" pitchFamily="2" charset="0"/>
              </a:rPr>
              <a:t> = normalize(vec3(look.x,0,look.z))</a:t>
            </a:r>
          </a:p>
          <a:p>
            <a:pPr marL="0" indent="0">
              <a:buNone/>
            </a:pPr>
            <a:r>
              <a:rPr lang="en-US" sz="1200" dirty="0">
                <a:latin typeface="Courier" pitchFamily="2" charset="0"/>
              </a:rPr>
              <a:t>  perp = vec3(dir.z,0,-dir.x)</a:t>
            </a:r>
          </a:p>
          <a:p>
            <a:pPr marL="0" indent="0">
              <a:buNone/>
            </a:pPr>
            <a:endParaRPr lang="en-US" sz="1200" dirty="0">
              <a:latin typeface="Courier" pitchFamily="2" charset="0"/>
            </a:endParaRPr>
          </a:p>
          <a:p>
            <a:pPr marL="0" indent="0">
              <a:buNone/>
            </a:pPr>
            <a:r>
              <a:rPr lang="en-US" sz="1200" dirty="0">
                <a:latin typeface="Courier" pitchFamily="2" charset="0"/>
              </a:rPr>
              <a:t>  if (</a:t>
            </a:r>
            <a:r>
              <a:rPr lang="en-US" sz="1200" dirty="0" err="1">
                <a:latin typeface="Courier" pitchFamily="2" charset="0"/>
              </a:rPr>
              <a:t>WASD_pressed</a:t>
            </a:r>
            <a:r>
              <a:rPr lang="en-US" sz="1200" dirty="0">
                <a:latin typeface="Courier" pitchFamily="2" charset="0"/>
              </a:rPr>
              <a:t>(</a:t>
            </a:r>
            <a:r>
              <a:rPr lang="en-US" sz="1200" dirty="0" err="1">
                <a:latin typeface="Courier" pitchFamily="2" charset="0"/>
              </a:rPr>
              <a:t>key_presses</a:t>
            </a:r>
            <a:r>
              <a:rPr lang="en-US" sz="1200" dirty="0">
                <a:latin typeface="Courier" pitchFamily="2" charset="0"/>
              </a:rPr>
              <a:t>)): // if we pressed forward, backward, left, or right</a:t>
            </a:r>
          </a:p>
          <a:p>
            <a:pPr marL="0" indent="0">
              <a:buNone/>
            </a:pPr>
            <a:r>
              <a:rPr lang="en-US" sz="1200" dirty="0">
                <a:latin typeface="Courier" pitchFamily="2" charset="0"/>
              </a:rPr>
              <a:t>    </a:t>
            </a:r>
            <a:r>
              <a:rPr lang="en-US" sz="1200" dirty="0" err="1">
                <a:latin typeface="Courier" pitchFamily="2" charset="0"/>
              </a:rPr>
              <a:t>moving_laterally</a:t>
            </a:r>
            <a:r>
              <a:rPr lang="en-US" sz="1200" dirty="0">
                <a:latin typeface="Courier" pitchFamily="2" charset="0"/>
              </a:rPr>
              <a:t> = true</a:t>
            </a:r>
          </a:p>
          <a:p>
            <a:pPr marL="0" indent="0">
              <a:buNone/>
            </a:pPr>
            <a:r>
              <a:rPr lang="en-US" sz="1200" dirty="0">
                <a:latin typeface="Courier" pitchFamily="2" charset="0"/>
              </a:rPr>
              <a:t>    </a:t>
            </a:r>
            <a:r>
              <a:rPr lang="en-US" sz="1200" dirty="0" err="1">
                <a:latin typeface="Courier" pitchFamily="2" charset="0"/>
              </a:rPr>
              <a:t>m_pos</a:t>
            </a:r>
            <a:r>
              <a:rPr lang="en-US" sz="1200" dirty="0">
                <a:latin typeface="Courier" pitchFamily="2" charset="0"/>
              </a:rPr>
              <a:t> = </a:t>
            </a:r>
            <a:r>
              <a:rPr lang="en-US" sz="1200" dirty="0" err="1">
                <a:latin typeface="Courier" pitchFamily="2" charset="0"/>
              </a:rPr>
              <a:t>translateHorizontally</a:t>
            </a:r>
            <a:r>
              <a:rPr lang="en-US" sz="1200" dirty="0">
                <a:latin typeface="Courier" pitchFamily="2" charset="0"/>
              </a:rPr>
              <a:t>(</a:t>
            </a:r>
            <a:r>
              <a:rPr lang="en-US" sz="1200" dirty="0" err="1">
                <a:latin typeface="Courier" pitchFamily="2" charset="0"/>
              </a:rPr>
              <a:t>key_presses</a:t>
            </a:r>
            <a:r>
              <a:rPr lang="en-US" sz="1200" dirty="0">
                <a:latin typeface="Courier" pitchFamily="2" charset="0"/>
              </a:rPr>
              <a:t>, </a:t>
            </a:r>
            <a:r>
              <a:rPr lang="en-US" sz="1200" dirty="0" err="1">
                <a:latin typeface="Courier" pitchFamily="2" charset="0"/>
              </a:rPr>
              <a:t>m_pos</a:t>
            </a:r>
            <a:r>
              <a:rPr lang="en-US" sz="1200" dirty="0">
                <a:latin typeface="Courier" pitchFamily="2" charset="0"/>
              </a:rPr>
              <a:t>, </a:t>
            </a:r>
            <a:r>
              <a:rPr lang="en-US" sz="1200" dirty="0" err="1">
                <a:latin typeface="Courier" pitchFamily="2" charset="0"/>
              </a:rPr>
              <a:t>dir</a:t>
            </a:r>
            <a:r>
              <a:rPr lang="en-US" sz="1200" dirty="0">
                <a:latin typeface="Courier" pitchFamily="2" charset="0"/>
              </a:rPr>
              <a:t>, perp) // translate using </a:t>
            </a:r>
            <a:r>
              <a:rPr lang="en-US" sz="1200" dirty="0" err="1">
                <a:latin typeface="Courier" pitchFamily="2" charset="0"/>
              </a:rPr>
              <a:t>dir</a:t>
            </a:r>
            <a:r>
              <a:rPr lang="en-US" sz="1200" dirty="0">
                <a:latin typeface="Courier" pitchFamily="2" charset="0"/>
              </a:rPr>
              <a:t> and perp</a:t>
            </a:r>
          </a:p>
          <a:p>
            <a:pPr marL="0" indent="0">
              <a:buNone/>
            </a:pPr>
            <a:endParaRPr lang="en-US" sz="1200" dirty="0">
              <a:latin typeface="Courier" pitchFamily="2" charset="0"/>
            </a:endParaRPr>
          </a:p>
          <a:p>
            <a:pPr marL="0" indent="0">
              <a:buNone/>
            </a:pPr>
            <a:r>
              <a:rPr lang="en-US" sz="1200" dirty="0">
                <a:latin typeface="Courier" pitchFamily="2" charset="0"/>
              </a:rPr>
              <a:t>  if </a:t>
            </a:r>
            <a:r>
              <a:rPr lang="en-US" sz="1200" dirty="0" err="1">
                <a:latin typeface="Courier" pitchFamily="2" charset="0"/>
              </a:rPr>
              <a:t>jumpButtonPressed</a:t>
            </a:r>
            <a:r>
              <a:rPr lang="en-US" sz="1200" dirty="0">
                <a:latin typeface="Courier" pitchFamily="2" charset="0"/>
              </a:rPr>
              <a:t>():</a:t>
            </a:r>
          </a:p>
          <a:p>
            <a:pPr marL="0" indent="0">
              <a:buNone/>
            </a:pPr>
            <a:r>
              <a:rPr lang="en-US" sz="1200" dirty="0">
                <a:latin typeface="Courier" pitchFamily="2" charset="0"/>
              </a:rPr>
              <a:t>    </a:t>
            </a:r>
            <a:r>
              <a:rPr lang="en-US" sz="1200" dirty="0" err="1">
                <a:latin typeface="Courier" pitchFamily="2" charset="0"/>
              </a:rPr>
              <a:t>m_on_ground</a:t>
            </a:r>
            <a:r>
              <a:rPr lang="en-US" sz="1200" dirty="0">
                <a:latin typeface="Courier" pitchFamily="2" charset="0"/>
              </a:rPr>
              <a:t> = false</a:t>
            </a:r>
          </a:p>
          <a:p>
            <a:pPr marL="0" indent="0">
              <a:buNone/>
            </a:pPr>
            <a:r>
              <a:rPr lang="en-US" sz="1200" dirty="0">
                <a:latin typeface="Courier" pitchFamily="2" charset="0"/>
              </a:rPr>
              <a:t>    </a:t>
            </a:r>
            <a:r>
              <a:rPr lang="en-US" sz="1200" dirty="0" err="1">
                <a:latin typeface="Courier" pitchFamily="2" charset="0"/>
              </a:rPr>
              <a:t>m_y_vel</a:t>
            </a:r>
            <a:r>
              <a:rPr lang="en-US" sz="1200" dirty="0">
                <a:latin typeface="Courier" pitchFamily="2" charset="0"/>
              </a:rPr>
              <a:t> = JUMP_SPEED </a:t>
            </a:r>
          </a:p>
          <a:p>
            <a:pPr marL="0" indent="0">
              <a:buNone/>
            </a:pPr>
            <a:endParaRPr lang="en-US" sz="1200" dirty="0">
              <a:latin typeface="Courier" pitchFamily="2" charset="0"/>
            </a:endParaRPr>
          </a:p>
          <a:p>
            <a:pPr marL="0" indent="0">
              <a:buNone/>
            </a:pPr>
            <a:r>
              <a:rPr lang="en-US" sz="1200" dirty="0">
                <a:latin typeface="Courier" pitchFamily="2" charset="0"/>
              </a:rPr>
              <a:t>  </a:t>
            </a:r>
            <a:r>
              <a:rPr lang="en-US" sz="1200" dirty="0" err="1">
                <a:latin typeface="Courier" pitchFamily="2" charset="0"/>
              </a:rPr>
              <a:t>y_vel</a:t>
            </a:r>
            <a:r>
              <a:rPr lang="en-US" sz="1200" dirty="0">
                <a:latin typeface="Courier" pitchFamily="2" charset="0"/>
              </a:rPr>
              <a:t> += GRAVITY * seconds // GRAVITY is some negative number</a:t>
            </a:r>
          </a:p>
          <a:p>
            <a:pPr marL="0" indent="0">
              <a:buNone/>
            </a:pPr>
            <a:r>
              <a:rPr lang="en-US" sz="1200" dirty="0">
                <a:latin typeface="Courier" pitchFamily="2" charset="0"/>
              </a:rPr>
              <a:t>  if (</a:t>
            </a:r>
            <a:r>
              <a:rPr lang="en-US" sz="1200" dirty="0" err="1">
                <a:latin typeface="Courier" pitchFamily="2" charset="0"/>
              </a:rPr>
              <a:t>m_on_ground</a:t>
            </a:r>
            <a:r>
              <a:rPr lang="en-US" sz="1200" dirty="0">
                <a:latin typeface="Courier" pitchFamily="2" charset="0"/>
              </a:rPr>
              <a:t>):</a:t>
            </a:r>
          </a:p>
          <a:p>
            <a:pPr marL="0" indent="0">
              <a:buNone/>
            </a:pPr>
            <a:r>
              <a:rPr lang="en-US" sz="1200" dirty="0">
                <a:latin typeface="Courier" pitchFamily="2" charset="0"/>
              </a:rPr>
              <a:t>    if (</a:t>
            </a:r>
            <a:r>
              <a:rPr lang="en-US" sz="1200" dirty="0" err="1">
                <a:latin typeface="Courier" pitchFamily="2" charset="0"/>
              </a:rPr>
              <a:t>y_vel</a:t>
            </a:r>
            <a:r>
              <a:rPr lang="en-US" sz="1200" dirty="0">
                <a:latin typeface="Courier" pitchFamily="2" charset="0"/>
              </a:rPr>
              <a:t> &lt; 0):</a:t>
            </a:r>
          </a:p>
          <a:p>
            <a:pPr marL="0" indent="0">
              <a:buNone/>
            </a:pPr>
            <a:r>
              <a:rPr lang="en-US" sz="1200" dirty="0">
                <a:latin typeface="Courier" pitchFamily="2" charset="0"/>
              </a:rPr>
              <a:t>      </a:t>
            </a:r>
            <a:r>
              <a:rPr lang="en-US" sz="1200" dirty="0" err="1">
                <a:latin typeface="Courier" pitchFamily="2" charset="0"/>
              </a:rPr>
              <a:t>y_vel</a:t>
            </a:r>
            <a:r>
              <a:rPr lang="en-US" sz="1200" dirty="0">
                <a:latin typeface="Courier" pitchFamily="2" charset="0"/>
              </a:rPr>
              <a:t> = 0</a:t>
            </a:r>
          </a:p>
          <a:p>
            <a:pPr marL="0" indent="0">
              <a:buNone/>
            </a:pPr>
            <a:endParaRPr lang="en-US" sz="1200" dirty="0">
              <a:latin typeface="Courier" pitchFamily="2" charset="0"/>
            </a:endParaRPr>
          </a:p>
          <a:p>
            <a:pPr marL="0" indent="0">
              <a:buNone/>
            </a:pPr>
            <a:r>
              <a:rPr lang="en-US" sz="1200" dirty="0">
                <a:latin typeface="Courier" pitchFamily="2" charset="0"/>
              </a:rPr>
              <a:t>  </a:t>
            </a:r>
            <a:r>
              <a:rPr lang="en-US" sz="1200" dirty="0" err="1">
                <a:latin typeface="Courier" pitchFamily="2" charset="0"/>
              </a:rPr>
              <a:t>m_pos.y</a:t>
            </a:r>
            <a:r>
              <a:rPr lang="en-US" sz="1200" dirty="0">
                <a:latin typeface="Courier" pitchFamily="2" charset="0"/>
              </a:rPr>
              <a:t> += </a:t>
            </a:r>
            <a:r>
              <a:rPr lang="en-US" sz="1200" dirty="0" err="1">
                <a:latin typeface="Courier" pitchFamily="2" charset="0"/>
              </a:rPr>
              <a:t>y_vel</a:t>
            </a:r>
            <a:r>
              <a:rPr lang="en-US" sz="1200" dirty="0">
                <a:latin typeface="Courier" pitchFamily="2" charset="0"/>
              </a:rPr>
              <a:t> // now </a:t>
            </a:r>
            <a:r>
              <a:rPr lang="en-US" sz="1200" dirty="0" err="1">
                <a:latin typeface="Courier" pitchFamily="2" charset="0"/>
              </a:rPr>
              <a:t>m_pos</a:t>
            </a:r>
            <a:r>
              <a:rPr lang="en-US" sz="1200" dirty="0">
                <a:latin typeface="Courier" pitchFamily="2" charset="0"/>
              </a:rPr>
              <a:t> contains the position of the player, assuming there are no collisions</a:t>
            </a:r>
          </a:p>
          <a:p>
            <a:pPr marL="0" indent="0">
              <a:buNone/>
            </a:pPr>
            <a:endParaRPr lang="en-US" sz="1200" dirty="0">
              <a:latin typeface="Courier" pitchFamily="2" charset="0"/>
            </a:endParaRPr>
          </a:p>
          <a:p>
            <a:pPr marL="0" indent="0">
              <a:buNone/>
            </a:pPr>
            <a:r>
              <a:rPr lang="en-US" sz="1200" dirty="0">
                <a:latin typeface="Courier" pitchFamily="2" charset="0"/>
              </a:rPr>
              <a:t>  </a:t>
            </a:r>
            <a:r>
              <a:rPr lang="en-US" sz="1200" dirty="0" err="1">
                <a:latin typeface="Courier" pitchFamily="2" charset="0"/>
              </a:rPr>
              <a:t>m_pose</a:t>
            </a:r>
            <a:r>
              <a:rPr lang="en-US" sz="1200" dirty="0">
                <a:latin typeface="Courier" pitchFamily="2" charset="0"/>
              </a:rPr>
              <a:t>, collisions = </a:t>
            </a:r>
            <a:r>
              <a:rPr lang="en-US" sz="1200" dirty="0" err="1">
                <a:latin typeface="Courier" pitchFamily="2" charset="0"/>
              </a:rPr>
              <a:t>ellipsoidTriangleCollisions</a:t>
            </a:r>
            <a:r>
              <a:rPr lang="en-US" sz="1200" dirty="0">
                <a:latin typeface="Courier" pitchFamily="2" charset="0"/>
              </a:rPr>
              <a:t>(</a:t>
            </a:r>
            <a:r>
              <a:rPr lang="en-US" sz="1200" dirty="0" err="1">
                <a:latin typeface="Courier" pitchFamily="2" charset="0"/>
              </a:rPr>
              <a:t>old_pos</a:t>
            </a:r>
            <a:r>
              <a:rPr lang="en-US" sz="1200" dirty="0">
                <a:latin typeface="Courier" pitchFamily="2" charset="0"/>
              </a:rPr>
              <a:t>, </a:t>
            </a:r>
            <a:r>
              <a:rPr lang="en-US" sz="1200" dirty="0" err="1">
                <a:latin typeface="Courier" pitchFamily="2" charset="0"/>
              </a:rPr>
              <a:t>m_pos</a:t>
            </a:r>
            <a:r>
              <a:rPr lang="en-US" sz="1200" dirty="0">
                <a:latin typeface="Courier" pitchFamily="2" charset="0"/>
              </a:rPr>
              <a:t>) // see ”</a:t>
            </a:r>
            <a:r>
              <a:rPr lang="en-US" sz="1200" dirty="0" err="1">
                <a:latin typeface="Courier" pitchFamily="2" charset="0"/>
              </a:rPr>
              <a:t>mtv</a:t>
            </a:r>
            <a:r>
              <a:rPr lang="en-US" sz="1200" dirty="0">
                <a:latin typeface="Courier" pitchFamily="2" charset="0"/>
              </a:rPr>
              <a:t> slide” pseudocode</a:t>
            </a:r>
          </a:p>
          <a:p>
            <a:pPr marL="0" indent="0">
              <a:buNone/>
            </a:pPr>
            <a:endParaRPr lang="en-US" sz="1200" dirty="0">
              <a:latin typeface="Courier" pitchFamily="2" charset="0"/>
            </a:endParaRPr>
          </a:p>
          <a:p>
            <a:pPr marL="0" indent="0">
              <a:buNone/>
            </a:pPr>
            <a:r>
              <a:rPr lang="en-US" sz="1200" dirty="0">
                <a:latin typeface="Courier" pitchFamily="2" charset="0"/>
              </a:rPr>
              <a:t>  </a:t>
            </a:r>
            <a:r>
              <a:rPr lang="en-US" sz="1200" dirty="0" err="1">
                <a:latin typeface="Courier" pitchFamily="2" charset="0"/>
              </a:rPr>
              <a:t>m_on_ground</a:t>
            </a:r>
            <a:r>
              <a:rPr lang="en-US" sz="1200" dirty="0">
                <a:latin typeface="Courier" pitchFamily="2" charset="0"/>
              </a:rPr>
              <a:t> = false // we need to assume that we are not on the ground</a:t>
            </a:r>
          </a:p>
          <a:p>
            <a:pPr marL="0" indent="0">
              <a:buNone/>
            </a:pPr>
            <a:r>
              <a:rPr lang="en-US" sz="1200" dirty="0">
                <a:latin typeface="Courier" pitchFamily="2" charset="0"/>
              </a:rPr>
              <a:t>  for collision in collisions:</a:t>
            </a:r>
          </a:p>
          <a:p>
            <a:pPr marL="0" indent="0">
              <a:buNone/>
            </a:pPr>
            <a:r>
              <a:rPr lang="en-US" sz="1200" dirty="0">
                <a:latin typeface="Courier" pitchFamily="2" charset="0"/>
              </a:rPr>
              <a:t>    if (dot(vec3(0,1,0), </a:t>
            </a:r>
            <a:r>
              <a:rPr lang="en-US" sz="1200" dirty="0" err="1">
                <a:latin typeface="Courier" pitchFamily="2" charset="0"/>
              </a:rPr>
              <a:t>collision.normal</a:t>
            </a:r>
            <a:r>
              <a:rPr lang="en-US" sz="1200" dirty="0">
                <a:latin typeface="Courier" pitchFamily="2" charset="0"/>
              </a:rPr>
              <a:t>) &gt; 0):</a:t>
            </a:r>
          </a:p>
          <a:p>
            <a:pPr marL="0" indent="0">
              <a:buNone/>
            </a:pPr>
            <a:r>
              <a:rPr lang="en-US" sz="1200" dirty="0">
                <a:latin typeface="Courier" pitchFamily="2" charset="0"/>
              </a:rPr>
              <a:t>      </a:t>
            </a:r>
            <a:r>
              <a:rPr lang="en-US" sz="1200" dirty="0" err="1">
                <a:latin typeface="Courier" pitchFamily="2" charset="0"/>
              </a:rPr>
              <a:t>m_on_ground</a:t>
            </a:r>
            <a:r>
              <a:rPr lang="en-US" sz="1200" dirty="0">
                <a:latin typeface="Courier" pitchFamily="2" charset="0"/>
              </a:rPr>
              <a:t> = true</a:t>
            </a:r>
          </a:p>
          <a:p>
            <a:pPr marL="0" indent="0">
              <a:buNone/>
            </a:pPr>
            <a:r>
              <a:rPr lang="en-US" sz="1200" dirty="0">
                <a:latin typeface="Courier" pitchFamily="2" charset="0"/>
              </a:rPr>
              <a:t>  </a:t>
            </a:r>
          </a:p>
          <a:p>
            <a:pPr marL="0" indent="0">
              <a:buNone/>
            </a:pPr>
            <a:r>
              <a:rPr lang="en-US" sz="1200" dirty="0">
                <a:latin typeface="Courier" pitchFamily="2" charset="0"/>
              </a:rPr>
              <a:t>  if (!</a:t>
            </a:r>
            <a:r>
              <a:rPr lang="en-US" sz="1200" dirty="0" err="1">
                <a:latin typeface="Courier" pitchFamily="2" charset="0"/>
              </a:rPr>
              <a:t>moving_laterally</a:t>
            </a:r>
            <a:r>
              <a:rPr lang="en-US" sz="1200" dirty="0">
                <a:latin typeface="Courier" pitchFamily="2" charset="0"/>
              </a:rPr>
              <a:t> &amp;&amp; </a:t>
            </a:r>
            <a:r>
              <a:rPr lang="en-US" sz="1200" dirty="0" err="1">
                <a:latin typeface="Courier" pitchFamily="2" charset="0"/>
              </a:rPr>
              <a:t>m_on_ground</a:t>
            </a:r>
            <a:r>
              <a:rPr lang="en-US" sz="1200" dirty="0">
                <a:latin typeface="Courier" pitchFamily="2" charset="0"/>
              </a:rPr>
              <a:t>):</a:t>
            </a:r>
          </a:p>
          <a:p>
            <a:pPr marL="0" indent="0">
              <a:buNone/>
            </a:pPr>
            <a:r>
              <a:rPr lang="en-US" sz="1200" dirty="0">
                <a:latin typeface="Courier" pitchFamily="2" charset="0"/>
              </a:rPr>
              <a:t>    </a:t>
            </a:r>
            <a:r>
              <a:rPr lang="en-US" sz="1200" dirty="0" err="1">
                <a:latin typeface="Courier" pitchFamily="2" charset="0"/>
              </a:rPr>
              <a:t>m_pos</a:t>
            </a:r>
            <a:r>
              <a:rPr lang="en-US" sz="1200" dirty="0">
                <a:latin typeface="Courier" pitchFamily="2" charset="0"/>
              </a:rPr>
              <a:t> = </a:t>
            </a:r>
            <a:r>
              <a:rPr lang="en-US" sz="1200" dirty="0" err="1">
                <a:latin typeface="Courier" pitchFamily="2" charset="0"/>
              </a:rPr>
              <a:t>old_pos</a:t>
            </a:r>
            <a:endParaRPr lang="en-US" sz="1200" dirty="0">
              <a:latin typeface="Courier" pitchFamily="2" charset="0"/>
            </a:endParaRPr>
          </a:p>
        </p:txBody>
      </p:sp>
    </p:spTree>
    <p:extLst>
      <p:ext uri="{BB962C8B-B14F-4D97-AF65-F5344CB8AC3E}">
        <p14:creationId xmlns:p14="http://schemas.microsoft.com/office/powerpoint/2010/main" val="300084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26" end="2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27" end="2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28" end="28"/>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txEl>
                                              <p:pRg st="29" end="29"/>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xEl>
                                              <p:pRg st="30" end="3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31" end="3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
                                            <p:txEl>
                                              <p:pRg st="32" end="3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5 Years On, The Lonely Legacy Of 'Shadow Of The Colossus' : NPR">
            <a:extLst>
              <a:ext uri="{FF2B5EF4-FFF2-40B4-BE49-F238E27FC236}">
                <a16:creationId xmlns:a16="http://schemas.microsoft.com/office/drawing/2014/main" id="{C34D926F-D21F-BA41-A7E9-16B956A410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3</a:t>
            </a:r>
          </a:p>
        </p:txBody>
      </p:sp>
      <p:sp>
        <p:nvSpPr>
          <p:cNvPr id="3" name="Subtitle 2"/>
          <p:cNvSpPr>
            <a:spLocks noGrp="1"/>
          </p:cNvSpPr>
          <p:nvPr>
            <p:ph type="subTitle" idx="1"/>
          </p:nvPr>
        </p:nvSpPr>
        <p:spPr>
          <a:xfrm>
            <a:off x="1143000" y="3119553"/>
            <a:ext cx="6858000" cy="823796"/>
          </a:xfrm>
        </p:spPr>
        <p:txBody>
          <a:bodyPr>
            <a:normAutofit fontScale="92500"/>
          </a:bodyPr>
          <a:lstStyle/>
          <a:p>
            <a:r>
              <a:rPr lang="en-US" dirty="0">
                <a:ln>
                  <a:solidFill>
                    <a:srgbClr val="000000"/>
                  </a:solidFill>
                </a:ln>
                <a:solidFill>
                  <a:srgbClr val="FFFFFF"/>
                </a:solidFill>
              </a:rPr>
              <a:t>Tips for Ellipsoid/Triangle Collisions</a:t>
            </a:r>
          </a:p>
        </p:txBody>
      </p:sp>
    </p:spTree>
    <p:extLst>
      <p:ext uri="{BB962C8B-B14F-4D97-AF65-F5344CB8AC3E}">
        <p14:creationId xmlns:p14="http://schemas.microsoft.com/office/powerpoint/2010/main" val="493708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Debugger</a:t>
            </a:r>
          </a:p>
        </p:txBody>
      </p:sp>
      <p:sp>
        <p:nvSpPr>
          <p:cNvPr id="3" name="Text Placeholder 2"/>
          <p:cNvSpPr>
            <a:spLocks noGrp="1"/>
          </p:cNvSpPr>
          <p:nvPr>
            <p:ph type="body" idx="1"/>
          </p:nvPr>
        </p:nvSpPr>
        <p:spPr/>
        <p:txBody>
          <a:bodyPr/>
          <a:lstStyle/>
          <a:p>
            <a:r>
              <a:rPr lang="en-US" dirty="0"/>
              <a:t>Tips for Ellipsoid/Triangle Collisions</a:t>
            </a:r>
          </a:p>
        </p:txBody>
      </p:sp>
    </p:spTree>
    <p:extLst>
      <p:ext uri="{BB962C8B-B14F-4D97-AF65-F5344CB8AC3E}">
        <p14:creationId xmlns:p14="http://schemas.microsoft.com/office/powerpoint/2010/main" val="394544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638800" y="3562350"/>
            <a:ext cx="1066800" cy="1066800"/>
            <a:chOff x="3007898" y="3093482"/>
            <a:chExt cx="1066800" cy="1066800"/>
          </a:xfrm>
        </p:grpSpPr>
        <p:sp>
          <p:nvSpPr>
            <p:cNvPr id="24" name="Oval 23"/>
            <p:cNvSpPr/>
            <p:nvPr/>
          </p:nvSpPr>
          <p:spPr>
            <a:xfrm>
              <a:off x="3007898" y="3093482"/>
              <a:ext cx="10668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263129" y="3333750"/>
              <a:ext cx="308098" cy="369332"/>
            </a:xfrm>
            <a:prstGeom prst="rect">
              <a:avLst/>
            </a:prstGeom>
            <a:noFill/>
          </p:spPr>
          <p:txBody>
            <a:bodyPr wrap="none" rtlCol="0">
              <a:spAutoFit/>
            </a:bodyPr>
            <a:lstStyle/>
            <a:p>
              <a:r>
                <a:rPr lang="en-US" dirty="0"/>
                <a:t>C</a:t>
              </a:r>
            </a:p>
          </p:txBody>
        </p:sp>
        <p:cxnSp>
          <p:nvCxnSpPr>
            <p:cNvPr id="26" name="Straight Connector 25"/>
            <p:cNvCxnSpPr>
              <a:stCxn id="29" idx="5"/>
              <a:endCxn id="24" idx="5"/>
            </p:cNvCxnSpPr>
            <p:nvPr/>
          </p:nvCxnSpPr>
          <p:spPr>
            <a:xfrm>
              <a:off x="3568239" y="3653823"/>
              <a:ext cx="350230" cy="35023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3679053" y="3537466"/>
              <a:ext cx="264816" cy="369332"/>
            </a:xfrm>
            <a:prstGeom prst="rect">
              <a:avLst/>
            </a:prstGeom>
            <a:noFill/>
          </p:spPr>
          <p:txBody>
            <a:bodyPr wrap="none" rtlCol="0">
              <a:spAutoFit/>
            </a:bodyPr>
            <a:lstStyle/>
            <a:p>
              <a:r>
                <a:rPr lang="en-US" dirty="0"/>
                <a:t>r</a:t>
              </a:r>
            </a:p>
          </p:txBody>
        </p:sp>
      </p:grpSp>
      <p:sp>
        <p:nvSpPr>
          <p:cNvPr id="32" name="TextBox 31"/>
          <p:cNvSpPr txBox="1"/>
          <p:nvPr/>
        </p:nvSpPr>
        <p:spPr>
          <a:xfrm>
            <a:off x="5907502" y="4143970"/>
            <a:ext cx="306494" cy="369332"/>
          </a:xfrm>
          <a:prstGeom prst="rect">
            <a:avLst/>
          </a:prstGeom>
          <a:noFill/>
        </p:spPr>
        <p:txBody>
          <a:bodyPr wrap="none" rtlCol="0">
            <a:spAutoFit/>
          </a:bodyPr>
          <a:lstStyle/>
          <a:p>
            <a:r>
              <a:rPr lang="en-US" dirty="0">
                <a:solidFill>
                  <a:schemeClr val="accent2"/>
                </a:solidFill>
              </a:rPr>
              <a:t>d</a:t>
            </a:r>
          </a:p>
        </p:txBody>
      </p:sp>
      <p:sp>
        <p:nvSpPr>
          <p:cNvPr id="2" name="Title 1"/>
          <p:cNvSpPr>
            <a:spLocks noGrp="1"/>
          </p:cNvSpPr>
          <p:nvPr>
            <p:ph type="title"/>
          </p:nvPr>
        </p:nvSpPr>
        <p:spPr/>
        <p:txBody>
          <a:bodyPr/>
          <a:lstStyle/>
          <a:p>
            <a:r>
              <a:rPr lang="en-US" dirty="0"/>
              <a:t>Point-Circle</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Check if the distance between the point and the center is less than or equal to the radius</a:t>
                </a:r>
              </a:p>
              <a:p>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a:rPr>
                              <m:t>𝑃</m:t>
                            </m:r>
                            <m:r>
                              <a:rPr lang="en-US" i="1">
                                <a:latin typeface="Cambria Math"/>
                              </a:rPr>
                              <m:t>−</m:t>
                            </m:r>
                            <m:r>
                              <a:rPr lang="en-US" i="1">
                                <a:latin typeface="Cambria Math"/>
                              </a:rPr>
                              <m:t>𝐶</m:t>
                            </m:r>
                          </m:e>
                        </m:d>
                      </m:e>
                      <m:sup>
                        <m:r>
                          <a:rPr lang="en-US" i="1" smtClean="0">
                            <a:latin typeface="Cambria Math"/>
                          </a:rPr>
                          <m:t>2</m:t>
                        </m:r>
                      </m:sup>
                    </m:sSup>
                    <m:r>
                      <a:rPr lang="en-US" i="1" smtClean="0">
                        <a:latin typeface="Cambria Math"/>
                        <a:ea typeface="Cambria Math"/>
                      </a:rPr>
                      <m:t>≤</m:t>
                    </m:r>
                    <m:sSup>
                      <m:sSupPr>
                        <m:ctrlPr>
                          <a:rPr lang="en-US" i="1" smtClean="0">
                            <a:latin typeface="Cambria Math" panose="02040503050406030204" pitchFamily="18" charset="0"/>
                          </a:rPr>
                        </m:ctrlPr>
                      </m:sSupPr>
                      <m:e>
                        <m:r>
                          <a:rPr lang="en-US" i="1" smtClean="0">
                            <a:latin typeface="Cambria Math"/>
                          </a:rPr>
                          <m:t>𝑟</m:t>
                        </m:r>
                      </m:e>
                      <m:sup>
                        <m:r>
                          <a:rPr lang="en-US" i="1" smtClean="0">
                            <a:latin typeface="Cambria Math"/>
                          </a:rPr>
                          <m:t>2</m:t>
                        </m:r>
                      </m:sup>
                    </m:sSup>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1">
                <a:blip r:embed="rId3"/>
                <a:stretch>
                  <a:fillRect l="-1630" t="-2044"/>
                </a:stretch>
              </a:blipFill>
            </p:spPr>
            <p:txBody>
              <a:bodyPr/>
              <a:lstStyle/>
              <a:p>
                <a:r>
                  <a:rPr lang="en-US">
                    <a:noFill/>
                  </a:rPr>
                  <a:t> </a:t>
                </a:r>
              </a:p>
            </p:txBody>
          </p:sp>
        </mc:Fallback>
      </mc:AlternateContent>
      <p:grpSp>
        <p:nvGrpSpPr>
          <p:cNvPr id="6" name="Group 5"/>
          <p:cNvGrpSpPr/>
          <p:nvPr/>
        </p:nvGrpSpPr>
        <p:grpSpPr>
          <a:xfrm>
            <a:off x="1411944" y="3735666"/>
            <a:ext cx="303288" cy="369332"/>
            <a:chOff x="4774727" y="1249918"/>
            <a:chExt cx="303288" cy="369332"/>
          </a:xfrm>
        </p:grpSpPr>
        <p:sp>
          <p:nvSpPr>
            <p:cNvPr id="7" name="TextBox 6"/>
            <p:cNvSpPr txBox="1"/>
            <p:nvPr/>
          </p:nvSpPr>
          <p:spPr>
            <a:xfrm>
              <a:off x="4774727" y="1249918"/>
              <a:ext cx="303288" cy="369332"/>
            </a:xfrm>
            <a:prstGeom prst="rect">
              <a:avLst/>
            </a:prstGeom>
            <a:noFill/>
          </p:spPr>
          <p:txBody>
            <a:bodyPr wrap="none" rtlCol="0">
              <a:spAutoFit/>
            </a:bodyPr>
            <a:lstStyle/>
            <a:p>
              <a:r>
                <a:rPr lang="en-US" dirty="0"/>
                <a:t>P</a:t>
              </a:r>
            </a:p>
          </p:txBody>
        </p:sp>
        <p:sp>
          <p:nvSpPr>
            <p:cNvPr id="8" name="Oval 7"/>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grpSp>
        <p:nvGrpSpPr>
          <p:cNvPr id="18" name="Group 17"/>
          <p:cNvGrpSpPr/>
          <p:nvPr/>
        </p:nvGrpSpPr>
        <p:grpSpPr>
          <a:xfrm>
            <a:off x="2362200" y="3562350"/>
            <a:ext cx="1066800" cy="1066800"/>
            <a:chOff x="3007898" y="3093482"/>
            <a:chExt cx="1066800" cy="1066800"/>
          </a:xfrm>
        </p:grpSpPr>
        <p:sp>
          <p:nvSpPr>
            <p:cNvPr id="10" name="Oval 9"/>
            <p:cNvSpPr/>
            <p:nvPr/>
          </p:nvSpPr>
          <p:spPr>
            <a:xfrm>
              <a:off x="3007898" y="3093482"/>
              <a:ext cx="10668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263129" y="3333750"/>
              <a:ext cx="308098" cy="369332"/>
            </a:xfrm>
            <a:prstGeom prst="rect">
              <a:avLst/>
            </a:prstGeom>
            <a:noFill/>
          </p:spPr>
          <p:txBody>
            <a:bodyPr wrap="none" rtlCol="0">
              <a:spAutoFit/>
            </a:bodyPr>
            <a:lstStyle/>
            <a:p>
              <a:r>
                <a:rPr lang="en-US" dirty="0"/>
                <a:t>C</a:t>
              </a:r>
            </a:p>
          </p:txBody>
        </p:sp>
        <p:cxnSp>
          <p:nvCxnSpPr>
            <p:cNvPr id="12" name="Straight Connector 11"/>
            <p:cNvCxnSpPr>
              <a:stCxn id="14" idx="5"/>
              <a:endCxn id="10" idx="5"/>
            </p:cNvCxnSpPr>
            <p:nvPr/>
          </p:nvCxnSpPr>
          <p:spPr>
            <a:xfrm>
              <a:off x="3568239" y="3653823"/>
              <a:ext cx="350230" cy="35023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3679053" y="3537466"/>
              <a:ext cx="264816" cy="369332"/>
            </a:xfrm>
            <a:prstGeom prst="rect">
              <a:avLst/>
            </a:prstGeom>
            <a:noFill/>
          </p:spPr>
          <p:txBody>
            <a:bodyPr wrap="none" rtlCol="0">
              <a:spAutoFit/>
            </a:bodyPr>
            <a:lstStyle/>
            <a:p>
              <a:r>
                <a:rPr lang="en-US" dirty="0"/>
                <a:t>r</a:t>
              </a:r>
            </a:p>
          </p:txBody>
        </p:sp>
      </p:grpSp>
      <p:cxnSp>
        <p:nvCxnSpPr>
          <p:cNvPr id="15" name="Straight Connector 14"/>
          <p:cNvCxnSpPr>
            <a:stCxn id="8" idx="6"/>
            <a:endCxn id="14" idx="3"/>
          </p:cNvCxnSpPr>
          <p:nvPr/>
        </p:nvCxnSpPr>
        <p:spPr>
          <a:xfrm>
            <a:off x="1689357" y="4028798"/>
            <a:ext cx="1179302" cy="93893"/>
          </a:xfrm>
          <a:prstGeom prst="line">
            <a:avLst/>
          </a:prstGeom>
          <a:ln w="19050">
            <a:prstDash val="sysDash"/>
          </a:ln>
        </p:spPr>
        <p:style>
          <a:lnRef idx="1">
            <a:schemeClr val="accent2"/>
          </a:lnRef>
          <a:fillRef idx="0">
            <a:schemeClr val="accent2"/>
          </a:fillRef>
          <a:effectRef idx="0">
            <a:schemeClr val="accent2"/>
          </a:effectRef>
          <a:fontRef idx="minor">
            <a:schemeClr val="tx1"/>
          </a:fontRef>
        </p:style>
      </p:cxnSp>
      <p:sp>
        <p:nvSpPr>
          <p:cNvPr id="14" name="Oval 13"/>
          <p:cNvSpPr/>
          <p:nvPr/>
        </p:nvSpPr>
        <p:spPr>
          <a:xfrm>
            <a:off x="2857500" y="40576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cxnSp>
        <p:nvCxnSpPr>
          <p:cNvPr id="28" name="Straight Connector 27"/>
          <p:cNvCxnSpPr>
            <a:stCxn id="22" idx="6"/>
            <a:endCxn id="29" idx="3"/>
          </p:cNvCxnSpPr>
          <p:nvPr/>
        </p:nvCxnSpPr>
        <p:spPr>
          <a:xfrm flipV="1">
            <a:off x="5868156" y="4122691"/>
            <a:ext cx="277103" cy="192894"/>
          </a:xfrm>
          <a:prstGeom prst="line">
            <a:avLst/>
          </a:prstGeom>
          <a:ln w="19050">
            <a:prstDash val="sysDash"/>
          </a:ln>
        </p:spPr>
        <p:style>
          <a:lnRef idx="1">
            <a:schemeClr val="accent2"/>
          </a:lnRef>
          <a:fillRef idx="0">
            <a:schemeClr val="accent2"/>
          </a:fillRef>
          <a:effectRef idx="0">
            <a:schemeClr val="accent2"/>
          </a:effectRef>
          <a:fontRef idx="minor">
            <a:schemeClr val="tx1"/>
          </a:fontRef>
        </p:style>
      </p:cxnSp>
      <p:sp>
        <p:nvSpPr>
          <p:cNvPr id="29" name="Oval 28"/>
          <p:cNvSpPr/>
          <p:nvPr/>
        </p:nvSpPr>
        <p:spPr>
          <a:xfrm>
            <a:off x="6134100" y="40576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grpSp>
        <p:nvGrpSpPr>
          <p:cNvPr id="20" name="Group 19"/>
          <p:cNvGrpSpPr/>
          <p:nvPr/>
        </p:nvGrpSpPr>
        <p:grpSpPr>
          <a:xfrm>
            <a:off x="5590743" y="4022453"/>
            <a:ext cx="303288" cy="369332"/>
            <a:chOff x="4774727" y="1249918"/>
            <a:chExt cx="303288" cy="369332"/>
          </a:xfrm>
        </p:grpSpPr>
        <p:sp>
          <p:nvSpPr>
            <p:cNvPr id="21" name="TextBox 20"/>
            <p:cNvSpPr txBox="1"/>
            <p:nvPr/>
          </p:nvSpPr>
          <p:spPr>
            <a:xfrm>
              <a:off x="4774727" y="1249918"/>
              <a:ext cx="303288" cy="369332"/>
            </a:xfrm>
            <a:prstGeom prst="rect">
              <a:avLst/>
            </a:prstGeom>
            <a:noFill/>
          </p:spPr>
          <p:txBody>
            <a:bodyPr wrap="none" rtlCol="0">
              <a:spAutoFit/>
            </a:bodyPr>
            <a:lstStyle/>
            <a:p>
              <a:r>
                <a:rPr lang="en-US" dirty="0"/>
                <a:t>P</a:t>
              </a:r>
            </a:p>
          </p:txBody>
        </p:sp>
        <p:sp>
          <p:nvSpPr>
            <p:cNvPr id="22" name="Oval 21"/>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sp>
        <p:nvSpPr>
          <p:cNvPr id="31" name="TextBox 30"/>
          <p:cNvSpPr txBox="1"/>
          <p:nvPr/>
        </p:nvSpPr>
        <p:spPr>
          <a:xfrm>
            <a:off x="2125761" y="4092819"/>
            <a:ext cx="306494" cy="369332"/>
          </a:xfrm>
          <a:prstGeom prst="rect">
            <a:avLst/>
          </a:prstGeom>
          <a:noFill/>
        </p:spPr>
        <p:txBody>
          <a:bodyPr wrap="none" rtlCol="0">
            <a:spAutoFit/>
          </a:bodyPr>
          <a:lstStyle/>
          <a:p>
            <a:r>
              <a:rPr lang="en-US" dirty="0">
                <a:solidFill>
                  <a:schemeClr val="accent2"/>
                </a:solidFill>
              </a:rPr>
              <a:t>d</a:t>
            </a:r>
          </a:p>
        </p:txBody>
      </p:sp>
    </p:spTree>
    <p:extLst>
      <p:ext uri="{BB962C8B-B14F-4D97-AF65-F5344CB8AC3E}">
        <p14:creationId xmlns:p14="http://schemas.microsoft.com/office/powerpoint/2010/main" val="3846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 I don’t need a debugger”</a:t>
            </a:r>
          </a:p>
        </p:txBody>
      </p:sp>
      <p:sp>
        <p:nvSpPr>
          <p:cNvPr id="3" name="Content Placeholder 2"/>
          <p:cNvSpPr>
            <a:spLocks noGrp="1"/>
          </p:cNvSpPr>
          <p:nvPr>
            <p:ph sz="half" idx="1"/>
          </p:nvPr>
        </p:nvSpPr>
        <p:spPr>
          <a:xfrm>
            <a:off x="457200" y="1200151"/>
            <a:ext cx="8229600" cy="3394472"/>
          </a:xfrm>
        </p:spPr>
        <p:txBody>
          <a:bodyPr>
            <a:normAutofit/>
          </a:bodyPr>
          <a:lstStyle/>
          <a:p>
            <a:r>
              <a:rPr lang="en-US" dirty="0"/>
              <a:t>Physics/collision bugs are the hardest type of bugs to track down</a:t>
            </a:r>
          </a:p>
          <a:p>
            <a:r>
              <a:rPr lang="en-US" dirty="0"/>
              <a:t>It will be much easier for you to find your mistakes in a controlled environment than for you to make them in your own code</a:t>
            </a:r>
          </a:p>
          <a:p>
            <a:r>
              <a:rPr lang="en-US" dirty="0"/>
              <a:t>It’s easier to test to make sure you’ve done it correctly</a:t>
            </a:r>
          </a:p>
        </p:txBody>
      </p:sp>
    </p:spTree>
    <p:extLst>
      <p:ext uri="{BB962C8B-B14F-4D97-AF65-F5344CB8AC3E}">
        <p14:creationId xmlns:p14="http://schemas.microsoft.com/office/powerpoint/2010/main" val="4239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does it work?</a:t>
            </a:r>
          </a:p>
        </p:txBody>
      </p:sp>
      <p:sp>
        <p:nvSpPr>
          <p:cNvPr id="3" name="Content Placeholder 2"/>
          <p:cNvSpPr>
            <a:spLocks noGrp="1"/>
          </p:cNvSpPr>
          <p:nvPr>
            <p:ph sz="half" idx="1"/>
          </p:nvPr>
        </p:nvSpPr>
        <p:spPr>
          <a:xfrm>
            <a:off x="457200" y="1200150"/>
            <a:ext cx="4191000" cy="3733800"/>
          </a:xfrm>
        </p:spPr>
        <p:txBody>
          <a:bodyPr>
            <a:normAutofit fontScale="62500" lnSpcReduction="20000"/>
          </a:bodyPr>
          <a:lstStyle/>
          <a:p>
            <a:r>
              <a:rPr lang="en-US" dirty="0"/>
              <a:t>You can move around two of the ellipsoids here</a:t>
            </a:r>
          </a:p>
          <a:p>
            <a:pPr lvl="1"/>
            <a:r>
              <a:rPr lang="en-US" dirty="0"/>
              <a:t>The green ellipsoid represents an entity at the beginning of the tick</a:t>
            </a:r>
          </a:p>
          <a:p>
            <a:pPr lvl="1"/>
            <a:r>
              <a:rPr lang="en-US" dirty="0"/>
              <a:t>The red ellipsoid represents an entity at the end of the tick (without collision)</a:t>
            </a:r>
          </a:p>
          <a:p>
            <a:r>
              <a:rPr lang="en-US" dirty="0"/>
              <a:t>The other two ellipsoids are determined by the placement of the first two</a:t>
            </a:r>
          </a:p>
          <a:p>
            <a:pPr lvl="1"/>
            <a:r>
              <a:rPr lang="en-US" dirty="0"/>
              <a:t>The first orange ellipsoid represents where the entity will end up via colliding with the green triangles</a:t>
            </a:r>
          </a:p>
          <a:p>
            <a:pPr lvl="1"/>
            <a:r>
              <a:rPr lang="en-US" dirty="0"/>
              <a:t>The second orange ellipsoid represents where the entity slides to after hitting the surface (after the “MTV slide”)</a:t>
            </a:r>
          </a:p>
        </p:txBody>
      </p:sp>
      <p:pic>
        <p:nvPicPr>
          <p:cNvPr id="4" name="Picture 3"/>
          <p:cNvPicPr>
            <a:picLocks noChangeAspect="1"/>
          </p:cNvPicPr>
          <p:nvPr/>
        </p:nvPicPr>
        <p:blipFill>
          <a:blip r:embed="rId3"/>
          <a:stretch>
            <a:fillRect/>
          </a:stretch>
        </p:blipFill>
        <p:spPr>
          <a:xfrm>
            <a:off x="4724400" y="1276350"/>
            <a:ext cx="4208249" cy="3140406"/>
          </a:xfrm>
          <a:prstGeom prst="rect">
            <a:avLst/>
          </a:prstGeom>
        </p:spPr>
      </p:pic>
    </p:spTree>
    <p:extLst>
      <p:ext uri="{BB962C8B-B14F-4D97-AF65-F5344CB8AC3E}">
        <p14:creationId xmlns:p14="http://schemas.microsoft.com/office/powerpoint/2010/main" val="125668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Stencil Demonstration Video</a:t>
            </a:r>
          </a:p>
        </p:txBody>
      </p:sp>
      <p:sp>
        <p:nvSpPr>
          <p:cNvPr id="7" name="Content Placeholder 2">
            <a:extLst>
              <a:ext uri="{FF2B5EF4-FFF2-40B4-BE49-F238E27FC236}">
                <a16:creationId xmlns:a16="http://schemas.microsoft.com/office/drawing/2014/main" id="{21B7ED94-B858-6B44-B0CE-2F9303CA37BA}"/>
              </a:ext>
            </a:extLst>
          </p:cNvPr>
          <p:cNvSpPr>
            <a:spLocks noGrp="1"/>
          </p:cNvSpPr>
          <p:nvPr>
            <p:ph sz="half" idx="1"/>
          </p:nvPr>
        </p:nvSpPr>
        <p:spPr>
          <a:xfrm>
            <a:off x="457200" y="1200150"/>
            <a:ext cx="8229600" cy="1219200"/>
          </a:xfrm>
        </p:spPr>
        <p:txBody>
          <a:bodyPr>
            <a:normAutofit fontScale="70000" lnSpcReduction="20000"/>
          </a:bodyPr>
          <a:lstStyle/>
          <a:p>
            <a:r>
              <a:rPr lang="en-US" dirty="0"/>
              <a:t>You can move the green and red ellipsoids around by clicking and dragging the boxes around them</a:t>
            </a:r>
          </a:p>
          <a:p>
            <a:r>
              <a:rPr lang="en-US" dirty="0"/>
              <a:t>Notice that dragging different sides of the box will move the ellipsoid in different ways</a:t>
            </a:r>
          </a:p>
        </p:txBody>
      </p:sp>
      <p:pic>
        <p:nvPicPr>
          <p:cNvPr id="8" name="Screen Recording 2021-02-08 at 10.28.15 PM" descr="Screen Recording 2021-02-08 at 10.28.15 PM">
            <a:hlinkClick r:id="" action="ppaction://media"/>
            <a:extLst>
              <a:ext uri="{FF2B5EF4-FFF2-40B4-BE49-F238E27FC236}">
                <a16:creationId xmlns:a16="http://schemas.microsoft.com/office/drawing/2014/main" id="{EDA9F9FF-7644-1C40-B2FF-E182EAD6BA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3987" y="2105886"/>
            <a:ext cx="3756025" cy="2809864"/>
          </a:xfrm>
          <a:prstGeom prst="rect">
            <a:avLst/>
          </a:prstGeom>
        </p:spPr>
      </p:pic>
    </p:spTree>
    <p:extLst>
      <p:ext uri="{BB962C8B-B14F-4D97-AF65-F5344CB8AC3E}">
        <p14:creationId xmlns:p14="http://schemas.microsoft.com/office/powerpoint/2010/main" val="18396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2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bldLst>
      <p:bldP spid="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Solution Demonstration Video</a:t>
            </a:r>
          </a:p>
        </p:txBody>
      </p:sp>
      <p:pic>
        <p:nvPicPr>
          <p:cNvPr id="3" name="Screen Recording 2021-02-08 at 10.13.23 PM" descr="Screen Recording 2021-02-08 at 10.13.23 PM">
            <a:hlinkClick r:id="" action="ppaction://media"/>
            <a:extLst>
              <a:ext uri="{FF2B5EF4-FFF2-40B4-BE49-F238E27FC236}">
                <a16:creationId xmlns:a16="http://schemas.microsoft.com/office/drawing/2014/main" id="{F843FD2C-98E2-CF4F-9B1F-9E66A3A0D4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0176" y="1063229"/>
            <a:ext cx="4963647" cy="3713280"/>
          </a:xfrm>
          <a:prstGeom prst="rect">
            <a:avLst/>
          </a:prstGeom>
        </p:spPr>
      </p:pic>
    </p:spTree>
    <p:extLst>
      <p:ext uri="{BB962C8B-B14F-4D97-AF65-F5344CB8AC3E}">
        <p14:creationId xmlns:p14="http://schemas.microsoft.com/office/powerpoint/2010/main" val="276621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44FC-9640-4A4B-9878-068DE580553F}"/>
              </a:ext>
            </a:extLst>
          </p:cNvPr>
          <p:cNvSpPr>
            <a:spLocks noGrp="1"/>
          </p:cNvSpPr>
          <p:nvPr>
            <p:ph type="title"/>
          </p:nvPr>
        </p:nvSpPr>
        <p:spPr/>
        <p:txBody>
          <a:bodyPr>
            <a:normAutofit/>
          </a:bodyPr>
          <a:lstStyle/>
          <a:p>
            <a:r>
              <a:rPr lang="en-US" dirty="0"/>
              <a:t>Where do I put my code?</a:t>
            </a:r>
          </a:p>
        </p:txBody>
      </p:sp>
      <p:sp>
        <p:nvSpPr>
          <p:cNvPr id="3" name="Content Placeholder 2">
            <a:extLst>
              <a:ext uri="{FF2B5EF4-FFF2-40B4-BE49-F238E27FC236}">
                <a16:creationId xmlns:a16="http://schemas.microsoft.com/office/drawing/2014/main" id="{53E5CAD1-8D25-4E6D-83BD-23E7E5314420}"/>
              </a:ext>
            </a:extLst>
          </p:cNvPr>
          <p:cNvSpPr>
            <a:spLocks noGrp="1"/>
          </p:cNvSpPr>
          <p:nvPr>
            <p:ph idx="1"/>
          </p:nvPr>
        </p:nvSpPr>
        <p:spPr/>
        <p:txBody>
          <a:bodyPr/>
          <a:lstStyle/>
          <a:p>
            <a:r>
              <a:rPr lang="en-US" dirty="0"/>
              <a:t>We recommend that you put your </a:t>
            </a:r>
            <a:r>
              <a:rPr lang="en-US" dirty="0" err="1"/>
              <a:t>raycasting</a:t>
            </a:r>
            <a:r>
              <a:rPr lang="en-US" dirty="0"/>
              <a:t> and collision code in separate files (besides the support code files)</a:t>
            </a:r>
          </a:p>
          <a:p>
            <a:r>
              <a:rPr lang="en-US" dirty="0"/>
              <a:t>In order to change the position of the ellipsoids within the debugger …</a:t>
            </a:r>
          </a:p>
          <a:p>
            <a:pPr lvl="1"/>
            <a:r>
              <a:rPr lang="en-US" dirty="0"/>
              <a:t>Modify their positions in the view.cpp </a:t>
            </a:r>
            <a:r>
              <a:rPr lang="en-US" dirty="0" err="1"/>
              <a:t>paintGL</a:t>
            </a:r>
            <a:r>
              <a:rPr lang="en-US" dirty="0"/>
              <a:t> function (at the very top)</a:t>
            </a:r>
          </a:p>
        </p:txBody>
      </p:sp>
    </p:spTree>
    <p:extLst>
      <p:ext uri="{BB962C8B-B14F-4D97-AF65-F5344CB8AC3E}">
        <p14:creationId xmlns:p14="http://schemas.microsoft.com/office/powerpoint/2010/main" val="249632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Data</a:t>
            </a:r>
          </a:p>
        </p:txBody>
      </p:sp>
      <p:sp>
        <p:nvSpPr>
          <p:cNvPr id="3" name="Content Placeholder 2"/>
          <p:cNvSpPr>
            <a:spLocks noGrp="1"/>
          </p:cNvSpPr>
          <p:nvPr>
            <p:ph sz="half" idx="1"/>
          </p:nvPr>
        </p:nvSpPr>
        <p:spPr>
          <a:xfrm>
            <a:off x="457200" y="1200151"/>
            <a:ext cx="8382000" cy="3394472"/>
          </a:xfrm>
        </p:spPr>
        <p:txBody>
          <a:bodyPr>
            <a:normAutofit/>
          </a:bodyPr>
          <a:lstStyle/>
          <a:p>
            <a:r>
              <a:rPr lang="en-US" dirty="0"/>
              <a:t>Your collision code should return a struct, minimally containing:</a:t>
            </a:r>
          </a:p>
          <a:p>
            <a:pPr lvl="1"/>
            <a:r>
              <a:rPr lang="en-US" dirty="0"/>
              <a:t>t-value in [0,1]</a:t>
            </a:r>
          </a:p>
          <a:p>
            <a:pPr lvl="1"/>
            <a:r>
              <a:rPr lang="en-US" dirty="0"/>
              <a:t>Normal</a:t>
            </a:r>
          </a:p>
          <a:p>
            <a:pPr lvl="1"/>
            <a:r>
              <a:rPr lang="en-US" dirty="0"/>
              <a:t>Point of contact</a:t>
            </a:r>
          </a:p>
          <a:p>
            <a:r>
              <a:rPr lang="en-US" dirty="0"/>
              <a:t>You may want to put “fancier” stuff in later</a:t>
            </a:r>
          </a:p>
        </p:txBody>
      </p:sp>
    </p:spTree>
    <p:extLst>
      <p:ext uri="{BB962C8B-B14F-4D97-AF65-F5344CB8AC3E}">
        <p14:creationId xmlns:p14="http://schemas.microsoft.com/office/powerpoint/2010/main" val="24108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43A3-60F5-4318-9587-59197F387CAC}"/>
              </a:ext>
            </a:extLst>
          </p:cNvPr>
          <p:cNvSpPr>
            <a:spLocks noGrp="1"/>
          </p:cNvSpPr>
          <p:nvPr>
            <p:ph type="title"/>
          </p:nvPr>
        </p:nvSpPr>
        <p:spPr/>
        <p:txBody>
          <a:bodyPr/>
          <a:lstStyle/>
          <a:p>
            <a:r>
              <a:rPr lang="en-US" dirty="0"/>
              <a:t>More stuff</a:t>
            </a:r>
          </a:p>
        </p:txBody>
      </p:sp>
      <p:sp>
        <p:nvSpPr>
          <p:cNvPr id="3" name="Content Placeholder 2">
            <a:extLst>
              <a:ext uri="{FF2B5EF4-FFF2-40B4-BE49-F238E27FC236}">
                <a16:creationId xmlns:a16="http://schemas.microsoft.com/office/drawing/2014/main" id="{AA13E631-595B-45A6-9EFE-9E7A1CBA882D}"/>
              </a:ext>
            </a:extLst>
          </p:cNvPr>
          <p:cNvSpPr>
            <a:spLocks noGrp="1"/>
          </p:cNvSpPr>
          <p:nvPr>
            <p:ph idx="1"/>
          </p:nvPr>
        </p:nvSpPr>
        <p:spPr/>
        <p:txBody>
          <a:bodyPr/>
          <a:lstStyle/>
          <a:p>
            <a:r>
              <a:rPr lang="en-US" dirty="0"/>
              <a:t>About two sided triangles …</a:t>
            </a:r>
          </a:p>
          <a:p>
            <a:r>
              <a:rPr lang="en-US" dirty="0"/>
              <a:t>Don’t worry about colliding ellipsoids with triangles that they are already “inside”</a:t>
            </a:r>
          </a:p>
          <a:p>
            <a:r>
              <a:rPr lang="en-US" dirty="0"/>
              <a:t>Don’t worry about colliding ellipsoids with triangles that they are “below” </a:t>
            </a:r>
          </a:p>
        </p:txBody>
      </p:sp>
    </p:spTree>
    <p:extLst>
      <p:ext uri="{BB962C8B-B14F-4D97-AF65-F5344CB8AC3E}">
        <p14:creationId xmlns:p14="http://schemas.microsoft.com/office/powerpoint/2010/main" val="1498988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0CEED-D344-E542-9DDB-88C79FF3FCE0}"/>
              </a:ext>
            </a:extLst>
          </p:cNvPr>
          <p:cNvSpPr>
            <a:spLocks noGrp="1"/>
          </p:cNvSpPr>
          <p:nvPr>
            <p:ph type="title"/>
          </p:nvPr>
        </p:nvSpPr>
        <p:spPr/>
        <p:txBody>
          <a:bodyPr/>
          <a:lstStyle/>
          <a:p>
            <a:r>
              <a:rPr lang="en-US" dirty="0"/>
              <a:t>Goal for Platformer 1</a:t>
            </a:r>
          </a:p>
        </p:txBody>
      </p:sp>
      <p:sp>
        <p:nvSpPr>
          <p:cNvPr id="3" name="Content Placeholder 2">
            <a:extLst>
              <a:ext uri="{FF2B5EF4-FFF2-40B4-BE49-F238E27FC236}">
                <a16:creationId xmlns:a16="http://schemas.microsoft.com/office/drawing/2014/main" id="{C6A1E869-9FFC-E641-8A1E-9D8A8381FEC3}"/>
              </a:ext>
            </a:extLst>
          </p:cNvPr>
          <p:cNvSpPr>
            <a:spLocks noGrp="1"/>
          </p:cNvSpPr>
          <p:nvPr>
            <p:ph idx="1"/>
          </p:nvPr>
        </p:nvSpPr>
        <p:spPr>
          <a:xfrm>
            <a:off x="457200" y="1200151"/>
            <a:ext cx="8229600" cy="990599"/>
          </a:xfrm>
        </p:spPr>
        <p:txBody>
          <a:bodyPr>
            <a:normAutofit fontScale="77500" lnSpcReduction="20000"/>
          </a:bodyPr>
          <a:lstStyle/>
          <a:p>
            <a:r>
              <a:rPr lang="en-US" dirty="0"/>
              <a:t>Use the collision debugger to implement your collisions, and then use them to walk around an arbitrary mesh (see video)</a:t>
            </a:r>
          </a:p>
        </p:txBody>
      </p:sp>
      <p:pic>
        <p:nvPicPr>
          <p:cNvPr id="4" name="Screen Recording 2021-02-08 at 10.00.48 PM" descr="Screen Recording 2021-02-08 at 10.00.48 PM">
            <a:hlinkClick r:id="" action="ppaction://media"/>
            <a:extLst>
              <a:ext uri="{FF2B5EF4-FFF2-40B4-BE49-F238E27FC236}">
                <a16:creationId xmlns:a16="http://schemas.microsoft.com/office/drawing/2014/main" id="{582CD3F5-9FA9-5048-B2E7-F8BE796F23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43200" y="2327672"/>
            <a:ext cx="3305635" cy="2472929"/>
          </a:xfrm>
          <a:prstGeom prst="rect">
            <a:avLst/>
          </a:prstGeom>
        </p:spPr>
      </p:pic>
    </p:spTree>
    <p:extLst>
      <p:ext uri="{BB962C8B-B14F-4D97-AF65-F5344CB8AC3E}">
        <p14:creationId xmlns:p14="http://schemas.microsoft.com/office/powerpoint/2010/main" val="226716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5 Years On, The Lonely Legacy Of 'Shadow Of The Colossus' : NPR">
            <a:extLst>
              <a:ext uri="{FF2B5EF4-FFF2-40B4-BE49-F238E27FC236}">
                <a16:creationId xmlns:a16="http://schemas.microsoft.com/office/drawing/2014/main" id="{C34D926F-D21F-BA41-A7E9-16B956A410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3</a:t>
            </a:r>
          </a:p>
        </p:txBody>
      </p:sp>
      <p:sp>
        <p:nvSpPr>
          <p:cNvPr id="3" name="Subtitle 2"/>
          <p:cNvSpPr>
            <a:spLocks noGrp="1"/>
          </p:cNvSpPr>
          <p:nvPr>
            <p:ph type="subTitle" idx="1"/>
          </p:nvPr>
        </p:nvSpPr>
        <p:spPr>
          <a:xfrm>
            <a:off x="1143000" y="3119553"/>
            <a:ext cx="6858000" cy="823796"/>
          </a:xfrm>
        </p:spPr>
        <p:txBody>
          <a:bodyPr>
            <a:normAutofit/>
          </a:bodyPr>
          <a:lstStyle/>
          <a:p>
            <a:r>
              <a:rPr lang="en-US" dirty="0">
                <a:ln>
                  <a:solidFill>
                    <a:srgbClr val="000000"/>
                  </a:solidFill>
                </a:ln>
                <a:solidFill>
                  <a:srgbClr val="FFFFFF"/>
                </a:solidFill>
              </a:rPr>
              <a:t>C++ Tip of the Week</a:t>
            </a:r>
          </a:p>
        </p:txBody>
      </p:sp>
    </p:spTree>
    <p:extLst>
      <p:ext uri="{BB962C8B-B14F-4D97-AF65-F5344CB8AC3E}">
        <p14:creationId xmlns:p14="http://schemas.microsoft.com/office/powerpoint/2010/main" val="1269094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Parametrized Inheritance</a:t>
            </a:r>
          </a:p>
        </p:txBody>
      </p:sp>
      <p:sp>
        <p:nvSpPr>
          <p:cNvPr id="5" name="Text Placeholder 4"/>
          <p:cNvSpPr>
            <a:spLocks noGrp="1"/>
          </p:cNvSpPr>
          <p:nvPr>
            <p:ph type="body" idx="1"/>
          </p:nvPr>
        </p:nvSpPr>
        <p:spPr/>
        <p:txBody>
          <a:bodyPr/>
          <a:lstStyle/>
          <a:p>
            <a:r>
              <a:rPr lang="en-US" dirty="0"/>
              <a:t>C++ Tip of the Week</a:t>
            </a:r>
          </a:p>
        </p:txBody>
      </p:sp>
    </p:spTree>
    <p:extLst>
      <p:ext uri="{BB962C8B-B14F-4D97-AF65-F5344CB8AC3E}">
        <p14:creationId xmlns:p14="http://schemas.microsoft.com/office/powerpoint/2010/main" val="383787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Circle-AAB</a:t>
            </a:r>
          </a:p>
        </p:txBody>
      </p:sp>
      <p:sp>
        <p:nvSpPr>
          <p:cNvPr id="3" name="Content Placeholder 2"/>
          <p:cNvSpPr>
            <a:spLocks noGrp="1"/>
          </p:cNvSpPr>
          <p:nvPr>
            <p:ph idx="1"/>
          </p:nvPr>
        </p:nvSpPr>
        <p:spPr/>
        <p:txBody>
          <a:bodyPr>
            <a:normAutofit/>
          </a:bodyPr>
          <a:lstStyle/>
          <a:p>
            <a:r>
              <a:rPr lang="en-US" sz="2400" dirty="0"/>
              <a:t>Check if closest point to circle on AAB is in circle</a:t>
            </a:r>
          </a:p>
          <a:p>
            <a:pPr lvl="1"/>
            <a:r>
              <a:rPr lang="en-US" sz="2000" dirty="0"/>
              <a:t>Closest point: clamp </a:t>
            </a:r>
            <a:r>
              <a:rPr lang="en-US" sz="2000" dirty="0" err="1"/>
              <a:t>C.x</a:t>
            </a:r>
            <a:r>
              <a:rPr lang="en-US" sz="2000" dirty="0"/>
              <a:t>, </a:t>
            </a:r>
            <a:r>
              <a:rPr lang="en-US" sz="2000" dirty="0" err="1"/>
              <a:t>C.y</a:t>
            </a:r>
            <a:r>
              <a:rPr lang="en-US" sz="2000" dirty="0"/>
              <a:t> to [</a:t>
            </a:r>
            <a:r>
              <a:rPr lang="en-US" sz="2000" dirty="0" err="1"/>
              <a:t>min.x</a:t>
            </a:r>
            <a:r>
              <a:rPr lang="en-US" sz="2000" dirty="0"/>
              <a:t>, </a:t>
            </a:r>
            <a:r>
              <a:rPr lang="en-US" sz="2000" dirty="0" err="1"/>
              <a:t>max.x</a:t>
            </a:r>
            <a:r>
              <a:rPr lang="en-US" sz="2000" dirty="0"/>
              <a:t>], [</a:t>
            </a:r>
            <a:r>
              <a:rPr lang="en-US" sz="2000" dirty="0" err="1"/>
              <a:t>min.y</a:t>
            </a:r>
            <a:r>
              <a:rPr lang="en-US" sz="2000" dirty="0"/>
              <a:t>, </a:t>
            </a:r>
            <a:r>
              <a:rPr lang="en-US" sz="2000" dirty="0" err="1"/>
              <a:t>max.y</a:t>
            </a:r>
            <a:r>
              <a:rPr lang="en-US" sz="2000" dirty="0"/>
              <a:t>]</a:t>
            </a:r>
          </a:p>
          <a:p>
            <a:pPr lvl="1"/>
            <a:r>
              <a:rPr lang="en-US" sz="2000" dirty="0"/>
              <a:t>Then just do point-circle collision</a:t>
            </a:r>
          </a:p>
        </p:txBody>
      </p:sp>
      <p:grpSp>
        <p:nvGrpSpPr>
          <p:cNvPr id="75" name="Group 74"/>
          <p:cNvGrpSpPr/>
          <p:nvPr/>
        </p:nvGrpSpPr>
        <p:grpSpPr>
          <a:xfrm>
            <a:off x="6668688" y="2353065"/>
            <a:ext cx="1850989" cy="2199885"/>
            <a:chOff x="6668688" y="2647950"/>
            <a:chExt cx="1850989" cy="2199885"/>
          </a:xfrm>
        </p:grpSpPr>
        <p:grpSp>
          <p:nvGrpSpPr>
            <p:cNvPr id="4" name="Group 3"/>
            <p:cNvGrpSpPr/>
            <p:nvPr/>
          </p:nvGrpSpPr>
          <p:grpSpPr>
            <a:xfrm>
              <a:off x="6933830" y="2647950"/>
              <a:ext cx="910571" cy="910571"/>
              <a:chOff x="3007898" y="3093482"/>
              <a:chExt cx="1066800" cy="1066800"/>
            </a:xfrm>
          </p:grpSpPr>
          <p:sp>
            <p:nvSpPr>
              <p:cNvPr id="5" name="Oval 4"/>
              <p:cNvSpPr/>
              <p:nvPr/>
            </p:nvSpPr>
            <p:spPr>
              <a:xfrm>
                <a:off x="3007898" y="3093482"/>
                <a:ext cx="10668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extBox 5"/>
              <p:cNvSpPr txBox="1"/>
              <p:nvPr/>
            </p:nvSpPr>
            <p:spPr>
              <a:xfrm>
                <a:off x="3263129" y="3333750"/>
                <a:ext cx="280846" cy="307777"/>
              </a:xfrm>
              <a:prstGeom prst="rect">
                <a:avLst/>
              </a:prstGeom>
              <a:noFill/>
            </p:spPr>
            <p:txBody>
              <a:bodyPr wrap="none" rtlCol="0">
                <a:spAutoFit/>
              </a:bodyPr>
              <a:lstStyle/>
              <a:p>
                <a:r>
                  <a:rPr lang="en-US" sz="1400" dirty="0"/>
                  <a:t>C</a:t>
                </a:r>
              </a:p>
            </p:txBody>
          </p:sp>
          <p:cxnSp>
            <p:nvCxnSpPr>
              <p:cNvPr id="7" name="Straight Connector 6"/>
              <p:cNvCxnSpPr>
                <a:stCxn id="9" idx="5"/>
                <a:endCxn id="5" idx="5"/>
              </p:cNvCxnSpPr>
              <p:nvPr/>
            </p:nvCxnSpPr>
            <p:spPr>
              <a:xfrm>
                <a:off x="3568239" y="3653823"/>
                <a:ext cx="350230" cy="35023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679053" y="3537466"/>
                <a:ext cx="247184" cy="307777"/>
              </a:xfrm>
              <a:prstGeom prst="rect">
                <a:avLst/>
              </a:prstGeom>
              <a:noFill/>
            </p:spPr>
            <p:txBody>
              <a:bodyPr wrap="none" rtlCol="0">
                <a:spAutoFit/>
              </a:bodyPr>
              <a:lstStyle/>
              <a:p>
                <a:r>
                  <a:rPr lang="en-US" sz="1400" dirty="0"/>
                  <a:t>r</a:t>
                </a:r>
              </a:p>
            </p:txBody>
          </p:sp>
        </p:grpSp>
        <p:sp>
          <p:nvSpPr>
            <p:cNvPr id="14" name="Rectangle 13"/>
            <p:cNvSpPr/>
            <p:nvPr/>
          </p:nvSpPr>
          <p:spPr>
            <a:xfrm>
              <a:off x="6705600" y="3926010"/>
              <a:ext cx="1371600" cy="8877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5" name="Group 14"/>
            <p:cNvGrpSpPr/>
            <p:nvPr/>
          </p:nvGrpSpPr>
          <p:grpSpPr>
            <a:xfrm>
              <a:off x="8028902" y="4540058"/>
              <a:ext cx="490775" cy="307777"/>
              <a:chOff x="4966415" y="1273373"/>
              <a:chExt cx="490775" cy="307777"/>
            </a:xfrm>
          </p:grpSpPr>
          <p:sp>
            <p:nvSpPr>
              <p:cNvPr id="16" name="TextBox 15"/>
              <p:cNvSpPr txBox="1"/>
              <p:nvPr/>
            </p:nvSpPr>
            <p:spPr>
              <a:xfrm>
                <a:off x="4966415" y="1273373"/>
                <a:ext cx="490775" cy="307777"/>
              </a:xfrm>
              <a:prstGeom prst="rect">
                <a:avLst/>
              </a:prstGeom>
              <a:noFill/>
            </p:spPr>
            <p:txBody>
              <a:bodyPr wrap="none" rtlCol="0">
                <a:spAutoFit/>
              </a:bodyPr>
              <a:lstStyle/>
              <a:p>
                <a:r>
                  <a:rPr lang="en-US" sz="1400" dirty="0"/>
                  <a:t>max</a:t>
                </a:r>
              </a:p>
            </p:txBody>
          </p:sp>
          <p:sp>
            <p:nvSpPr>
              <p:cNvPr id="17" name="Oval 16"/>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grpSp>
          <p:nvGrpSpPr>
            <p:cNvPr id="21" name="Group 20"/>
            <p:cNvGrpSpPr/>
            <p:nvPr/>
          </p:nvGrpSpPr>
          <p:grpSpPr>
            <a:xfrm>
              <a:off x="6668688" y="3663758"/>
              <a:ext cx="463588" cy="307777"/>
              <a:chOff x="4966415" y="1273373"/>
              <a:chExt cx="463588" cy="307777"/>
            </a:xfrm>
          </p:grpSpPr>
          <p:sp>
            <p:nvSpPr>
              <p:cNvPr id="22" name="TextBox 21"/>
              <p:cNvSpPr txBox="1"/>
              <p:nvPr/>
            </p:nvSpPr>
            <p:spPr>
              <a:xfrm>
                <a:off x="4966415" y="1273373"/>
                <a:ext cx="463588" cy="307777"/>
              </a:xfrm>
              <a:prstGeom prst="rect">
                <a:avLst/>
              </a:prstGeom>
              <a:noFill/>
            </p:spPr>
            <p:txBody>
              <a:bodyPr wrap="none" rtlCol="0">
                <a:spAutoFit/>
              </a:bodyPr>
              <a:lstStyle/>
              <a:p>
                <a:r>
                  <a:rPr lang="en-US" sz="1400" dirty="0"/>
                  <a:t>min</a:t>
                </a:r>
              </a:p>
            </p:txBody>
          </p:sp>
          <p:sp>
            <p:nvSpPr>
              <p:cNvPr id="23" name="Oval 22"/>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cxnSp>
          <p:nvCxnSpPr>
            <p:cNvPr id="41" name="Straight Connector 40"/>
            <p:cNvCxnSpPr>
              <a:stCxn id="9" idx="4"/>
              <a:endCxn id="20" idx="0"/>
            </p:cNvCxnSpPr>
            <p:nvPr/>
          </p:nvCxnSpPr>
          <p:spPr>
            <a:xfrm flipH="1">
              <a:off x="7382004" y="3135756"/>
              <a:ext cx="7112" cy="738538"/>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356595" y="3070715"/>
              <a:ext cx="65041" cy="65041"/>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sz="1400" dirty="0"/>
            </a:p>
          </p:txBody>
        </p:sp>
        <p:grpSp>
          <p:nvGrpSpPr>
            <p:cNvPr id="18" name="Group 17"/>
            <p:cNvGrpSpPr/>
            <p:nvPr/>
          </p:nvGrpSpPr>
          <p:grpSpPr>
            <a:xfrm>
              <a:off x="7142691" y="3619262"/>
              <a:ext cx="303288" cy="369332"/>
              <a:chOff x="4774727" y="1249918"/>
              <a:chExt cx="303288" cy="369332"/>
            </a:xfrm>
          </p:grpSpPr>
          <p:sp>
            <p:nvSpPr>
              <p:cNvPr id="19" name="TextBox 18"/>
              <p:cNvSpPr txBox="1"/>
              <p:nvPr/>
            </p:nvSpPr>
            <p:spPr>
              <a:xfrm>
                <a:off x="4774727" y="1249918"/>
                <a:ext cx="303288" cy="369332"/>
              </a:xfrm>
              <a:prstGeom prst="rect">
                <a:avLst/>
              </a:prstGeom>
              <a:noFill/>
            </p:spPr>
            <p:txBody>
              <a:bodyPr wrap="none" rtlCol="0">
                <a:spAutoFit/>
              </a:bodyPr>
              <a:lstStyle/>
              <a:p>
                <a:r>
                  <a:rPr lang="en-US" dirty="0"/>
                  <a:t>P</a:t>
                </a:r>
              </a:p>
            </p:txBody>
          </p:sp>
          <p:sp>
            <p:nvSpPr>
              <p:cNvPr id="20" name="Oval 19"/>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sp>
          <p:nvSpPr>
            <p:cNvPr id="47" name="TextBox 46"/>
            <p:cNvSpPr txBox="1"/>
            <p:nvPr/>
          </p:nvSpPr>
          <p:spPr>
            <a:xfrm>
              <a:off x="7086230" y="3257550"/>
              <a:ext cx="306494" cy="369332"/>
            </a:xfrm>
            <a:prstGeom prst="rect">
              <a:avLst/>
            </a:prstGeom>
            <a:noFill/>
          </p:spPr>
          <p:txBody>
            <a:bodyPr wrap="none" rtlCol="0">
              <a:spAutoFit/>
            </a:bodyPr>
            <a:lstStyle/>
            <a:p>
              <a:r>
                <a:rPr lang="en-US" dirty="0">
                  <a:solidFill>
                    <a:schemeClr val="accent2"/>
                  </a:solidFill>
                </a:rPr>
                <a:t>d</a:t>
              </a:r>
            </a:p>
          </p:txBody>
        </p:sp>
      </p:grpSp>
      <p:grpSp>
        <p:nvGrpSpPr>
          <p:cNvPr id="74" name="Group 73"/>
          <p:cNvGrpSpPr/>
          <p:nvPr/>
        </p:nvGrpSpPr>
        <p:grpSpPr>
          <a:xfrm>
            <a:off x="3486840" y="2886465"/>
            <a:ext cx="2075760" cy="1666485"/>
            <a:chOff x="3352800" y="3181350"/>
            <a:chExt cx="2075760" cy="1666485"/>
          </a:xfrm>
        </p:grpSpPr>
        <p:sp>
          <p:nvSpPr>
            <p:cNvPr id="30" name="Rectangle 29"/>
            <p:cNvSpPr/>
            <p:nvPr/>
          </p:nvSpPr>
          <p:spPr>
            <a:xfrm>
              <a:off x="3389712" y="3926010"/>
              <a:ext cx="1371600" cy="8877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24" name="Group 23"/>
            <p:cNvGrpSpPr/>
            <p:nvPr/>
          </p:nvGrpSpPr>
          <p:grpSpPr>
            <a:xfrm>
              <a:off x="4517989" y="3181350"/>
              <a:ext cx="910571" cy="910571"/>
              <a:chOff x="3007898" y="3093482"/>
              <a:chExt cx="1066800" cy="1066800"/>
            </a:xfrm>
          </p:grpSpPr>
          <p:sp>
            <p:nvSpPr>
              <p:cNvPr id="25" name="Oval 24"/>
              <p:cNvSpPr/>
              <p:nvPr/>
            </p:nvSpPr>
            <p:spPr>
              <a:xfrm>
                <a:off x="3007898" y="3093482"/>
                <a:ext cx="10668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TextBox 25"/>
              <p:cNvSpPr txBox="1"/>
              <p:nvPr/>
            </p:nvSpPr>
            <p:spPr>
              <a:xfrm>
                <a:off x="3263129" y="3333750"/>
                <a:ext cx="280846" cy="307777"/>
              </a:xfrm>
              <a:prstGeom prst="rect">
                <a:avLst/>
              </a:prstGeom>
              <a:noFill/>
            </p:spPr>
            <p:txBody>
              <a:bodyPr wrap="none" rtlCol="0">
                <a:spAutoFit/>
              </a:bodyPr>
              <a:lstStyle/>
              <a:p>
                <a:r>
                  <a:rPr lang="en-US" sz="1400" dirty="0"/>
                  <a:t>C</a:t>
                </a:r>
              </a:p>
            </p:txBody>
          </p:sp>
          <p:cxnSp>
            <p:nvCxnSpPr>
              <p:cNvPr id="27" name="Straight Connector 26"/>
              <p:cNvCxnSpPr>
                <a:stCxn id="29" idx="5"/>
                <a:endCxn id="25" idx="5"/>
              </p:cNvCxnSpPr>
              <p:nvPr/>
            </p:nvCxnSpPr>
            <p:spPr>
              <a:xfrm>
                <a:off x="3568239" y="3653823"/>
                <a:ext cx="350230" cy="35023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3679053" y="3537466"/>
                <a:ext cx="247184" cy="307777"/>
              </a:xfrm>
              <a:prstGeom prst="rect">
                <a:avLst/>
              </a:prstGeom>
              <a:noFill/>
            </p:spPr>
            <p:txBody>
              <a:bodyPr wrap="none" rtlCol="0">
                <a:spAutoFit/>
              </a:bodyPr>
              <a:lstStyle/>
              <a:p>
                <a:r>
                  <a:rPr lang="en-US" sz="1400" dirty="0"/>
                  <a:t>r</a:t>
                </a:r>
              </a:p>
            </p:txBody>
          </p:sp>
        </p:grpSp>
        <p:sp>
          <p:nvSpPr>
            <p:cNvPr id="29" name="Oval 28"/>
            <p:cNvSpPr/>
            <p:nvPr/>
          </p:nvSpPr>
          <p:spPr>
            <a:xfrm>
              <a:off x="4940754" y="3604115"/>
              <a:ext cx="65041" cy="65041"/>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sz="1400" dirty="0"/>
            </a:p>
          </p:txBody>
        </p:sp>
        <p:grpSp>
          <p:nvGrpSpPr>
            <p:cNvPr id="31" name="Group 30"/>
            <p:cNvGrpSpPr/>
            <p:nvPr/>
          </p:nvGrpSpPr>
          <p:grpSpPr>
            <a:xfrm>
              <a:off x="4713014" y="4540058"/>
              <a:ext cx="490775" cy="307777"/>
              <a:chOff x="4966415" y="1273373"/>
              <a:chExt cx="490775" cy="307777"/>
            </a:xfrm>
          </p:grpSpPr>
          <p:sp>
            <p:nvSpPr>
              <p:cNvPr id="32" name="TextBox 31"/>
              <p:cNvSpPr txBox="1"/>
              <p:nvPr/>
            </p:nvSpPr>
            <p:spPr>
              <a:xfrm>
                <a:off x="4966415" y="1273373"/>
                <a:ext cx="490775" cy="307777"/>
              </a:xfrm>
              <a:prstGeom prst="rect">
                <a:avLst/>
              </a:prstGeom>
              <a:noFill/>
            </p:spPr>
            <p:txBody>
              <a:bodyPr wrap="none" rtlCol="0">
                <a:spAutoFit/>
              </a:bodyPr>
              <a:lstStyle/>
              <a:p>
                <a:r>
                  <a:rPr lang="en-US" sz="1400" dirty="0"/>
                  <a:t>max</a:t>
                </a:r>
              </a:p>
            </p:txBody>
          </p:sp>
          <p:sp>
            <p:nvSpPr>
              <p:cNvPr id="33" name="Oval 32"/>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grpSp>
          <p:nvGrpSpPr>
            <p:cNvPr id="34" name="Group 33"/>
            <p:cNvGrpSpPr/>
            <p:nvPr/>
          </p:nvGrpSpPr>
          <p:grpSpPr>
            <a:xfrm>
              <a:off x="4519501" y="3619262"/>
              <a:ext cx="303288" cy="369332"/>
              <a:chOff x="4774727" y="1249918"/>
              <a:chExt cx="303288" cy="369332"/>
            </a:xfrm>
          </p:grpSpPr>
          <p:sp>
            <p:nvSpPr>
              <p:cNvPr id="35" name="TextBox 34"/>
              <p:cNvSpPr txBox="1"/>
              <p:nvPr/>
            </p:nvSpPr>
            <p:spPr>
              <a:xfrm>
                <a:off x="4774727" y="1249918"/>
                <a:ext cx="303288" cy="369332"/>
              </a:xfrm>
              <a:prstGeom prst="rect">
                <a:avLst/>
              </a:prstGeom>
              <a:noFill/>
            </p:spPr>
            <p:txBody>
              <a:bodyPr wrap="none" rtlCol="0">
                <a:spAutoFit/>
              </a:bodyPr>
              <a:lstStyle/>
              <a:p>
                <a:r>
                  <a:rPr lang="en-US" dirty="0"/>
                  <a:t>P</a:t>
                </a:r>
              </a:p>
            </p:txBody>
          </p:sp>
          <p:sp>
            <p:nvSpPr>
              <p:cNvPr id="36" name="Oval 35"/>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grpSp>
          <p:nvGrpSpPr>
            <p:cNvPr id="37" name="Group 36"/>
            <p:cNvGrpSpPr/>
            <p:nvPr/>
          </p:nvGrpSpPr>
          <p:grpSpPr>
            <a:xfrm>
              <a:off x="3352800" y="3663758"/>
              <a:ext cx="463588" cy="307777"/>
              <a:chOff x="4966415" y="1273373"/>
              <a:chExt cx="463588" cy="307777"/>
            </a:xfrm>
          </p:grpSpPr>
          <p:sp>
            <p:nvSpPr>
              <p:cNvPr id="38" name="TextBox 37"/>
              <p:cNvSpPr txBox="1"/>
              <p:nvPr/>
            </p:nvSpPr>
            <p:spPr>
              <a:xfrm>
                <a:off x="4966415" y="1273373"/>
                <a:ext cx="463588" cy="307777"/>
              </a:xfrm>
              <a:prstGeom prst="rect">
                <a:avLst/>
              </a:prstGeom>
              <a:noFill/>
            </p:spPr>
            <p:txBody>
              <a:bodyPr wrap="none" rtlCol="0">
                <a:spAutoFit/>
              </a:bodyPr>
              <a:lstStyle/>
              <a:p>
                <a:r>
                  <a:rPr lang="en-US" sz="1400" dirty="0"/>
                  <a:t>min</a:t>
                </a:r>
              </a:p>
            </p:txBody>
          </p:sp>
          <p:sp>
            <p:nvSpPr>
              <p:cNvPr id="39" name="Oval 38"/>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cxnSp>
          <p:nvCxnSpPr>
            <p:cNvPr id="44" name="Straight Connector 43"/>
            <p:cNvCxnSpPr>
              <a:stCxn id="29" idx="3"/>
              <a:endCxn id="36" idx="7"/>
            </p:cNvCxnSpPr>
            <p:nvPr/>
          </p:nvCxnSpPr>
          <p:spPr>
            <a:xfrm flipH="1">
              <a:off x="4785755" y="3659631"/>
              <a:ext cx="164524" cy="225822"/>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797388" y="3726418"/>
              <a:ext cx="306494" cy="369332"/>
            </a:xfrm>
            <a:prstGeom prst="rect">
              <a:avLst/>
            </a:prstGeom>
            <a:noFill/>
          </p:spPr>
          <p:txBody>
            <a:bodyPr wrap="none" rtlCol="0">
              <a:spAutoFit/>
            </a:bodyPr>
            <a:lstStyle/>
            <a:p>
              <a:r>
                <a:rPr lang="en-US" dirty="0">
                  <a:solidFill>
                    <a:schemeClr val="accent2"/>
                  </a:solidFill>
                </a:rPr>
                <a:t>d</a:t>
              </a:r>
            </a:p>
          </p:txBody>
        </p:sp>
      </p:grpSp>
      <p:grpSp>
        <p:nvGrpSpPr>
          <p:cNvPr id="73" name="Group 72"/>
          <p:cNvGrpSpPr/>
          <p:nvPr/>
        </p:nvGrpSpPr>
        <p:grpSpPr>
          <a:xfrm>
            <a:off x="683568" y="3368873"/>
            <a:ext cx="1850989" cy="1184077"/>
            <a:chOff x="683568" y="3654064"/>
            <a:chExt cx="1850989" cy="1184077"/>
          </a:xfrm>
        </p:grpSpPr>
        <p:sp>
          <p:nvSpPr>
            <p:cNvPr id="55" name="Rectangle 54"/>
            <p:cNvSpPr/>
            <p:nvPr/>
          </p:nvSpPr>
          <p:spPr>
            <a:xfrm>
              <a:off x="720480" y="3916316"/>
              <a:ext cx="1371600" cy="8877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49" name="Group 48"/>
            <p:cNvGrpSpPr/>
            <p:nvPr/>
          </p:nvGrpSpPr>
          <p:grpSpPr>
            <a:xfrm>
              <a:off x="988368" y="3669156"/>
              <a:ext cx="910571" cy="910571"/>
              <a:chOff x="3007898" y="3093482"/>
              <a:chExt cx="1066800" cy="1066800"/>
            </a:xfrm>
          </p:grpSpPr>
          <p:sp>
            <p:nvSpPr>
              <p:cNvPr id="50" name="Oval 49"/>
              <p:cNvSpPr/>
              <p:nvPr/>
            </p:nvSpPr>
            <p:spPr>
              <a:xfrm>
                <a:off x="3007898" y="3093482"/>
                <a:ext cx="10668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TextBox 50"/>
              <p:cNvSpPr txBox="1"/>
              <p:nvPr/>
            </p:nvSpPr>
            <p:spPr>
              <a:xfrm>
                <a:off x="3169042" y="3294250"/>
                <a:ext cx="543127" cy="360583"/>
              </a:xfrm>
              <a:prstGeom prst="rect">
                <a:avLst/>
              </a:prstGeom>
              <a:noFill/>
            </p:spPr>
            <p:txBody>
              <a:bodyPr wrap="none" rtlCol="0">
                <a:spAutoFit/>
              </a:bodyPr>
              <a:lstStyle/>
              <a:p>
                <a:r>
                  <a:rPr lang="en-US" sz="1400" dirty="0"/>
                  <a:t>P=C</a:t>
                </a:r>
              </a:p>
            </p:txBody>
          </p:sp>
          <p:cxnSp>
            <p:nvCxnSpPr>
              <p:cNvPr id="52" name="Straight Connector 51"/>
              <p:cNvCxnSpPr>
                <a:stCxn id="54" idx="5"/>
                <a:endCxn id="50" idx="5"/>
              </p:cNvCxnSpPr>
              <p:nvPr/>
            </p:nvCxnSpPr>
            <p:spPr>
              <a:xfrm>
                <a:off x="3568239" y="3653823"/>
                <a:ext cx="350230" cy="35023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3679053" y="3537466"/>
                <a:ext cx="247184" cy="307777"/>
              </a:xfrm>
              <a:prstGeom prst="rect">
                <a:avLst/>
              </a:prstGeom>
              <a:noFill/>
            </p:spPr>
            <p:txBody>
              <a:bodyPr wrap="none" rtlCol="0">
                <a:spAutoFit/>
              </a:bodyPr>
              <a:lstStyle/>
              <a:p>
                <a:r>
                  <a:rPr lang="en-US" sz="1400" dirty="0"/>
                  <a:t>r</a:t>
                </a:r>
              </a:p>
            </p:txBody>
          </p:sp>
        </p:grpSp>
        <p:sp>
          <p:nvSpPr>
            <p:cNvPr id="54" name="Oval 53"/>
            <p:cNvSpPr/>
            <p:nvPr/>
          </p:nvSpPr>
          <p:spPr>
            <a:xfrm>
              <a:off x="1411133" y="4091921"/>
              <a:ext cx="65041" cy="65041"/>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sz="1400" dirty="0"/>
            </a:p>
          </p:txBody>
        </p:sp>
        <p:grpSp>
          <p:nvGrpSpPr>
            <p:cNvPr id="56" name="Group 55"/>
            <p:cNvGrpSpPr/>
            <p:nvPr/>
          </p:nvGrpSpPr>
          <p:grpSpPr>
            <a:xfrm>
              <a:off x="2043782" y="4530364"/>
              <a:ext cx="490775" cy="307777"/>
              <a:chOff x="4966415" y="1273373"/>
              <a:chExt cx="490775" cy="307777"/>
            </a:xfrm>
          </p:grpSpPr>
          <p:sp>
            <p:nvSpPr>
              <p:cNvPr id="57" name="TextBox 56"/>
              <p:cNvSpPr txBox="1"/>
              <p:nvPr/>
            </p:nvSpPr>
            <p:spPr>
              <a:xfrm>
                <a:off x="4966415" y="1273373"/>
                <a:ext cx="490775" cy="307777"/>
              </a:xfrm>
              <a:prstGeom prst="rect">
                <a:avLst/>
              </a:prstGeom>
              <a:noFill/>
            </p:spPr>
            <p:txBody>
              <a:bodyPr wrap="none" rtlCol="0">
                <a:spAutoFit/>
              </a:bodyPr>
              <a:lstStyle/>
              <a:p>
                <a:r>
                  <a:rPr lang="en-US" sz="1400" dirty="0"/>
                  <a:t>max</a:t>
                </a:r>
              </a:p>
            </p:txBody>
          </p:sp>
          <p:sp>
            <p:nvSpPr>
              <p:cNvPr id="58" name="Oval 57"/>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grpSp>
          <p:nvGrpSpPr>
            <p:cNvPr id="62" name="Group 61"/>
            <p:cNvGrpSpPr/>
            <p:nvPr/>
          </p:nvGrpSpPr>
          <p:grpSpPr>
            <a:xfrm>
              <a:off x="683568" y="3654064"/>
              <a:ext cx="463588" cy="307777"/>
              <a:chOff x="4966415" y="1273373"/>
              <a:chExt cx="463588" cy="307777"/>
            </a:xfrm>
          </p:grpSpPr>
          <p:sp>
            <p:nvSpPr>
              <p:cNvPr id="63" name="TextBox 62"/>
              <p:cNvSpPr txBox="1"/>
              <p:nvPr/>
            </p:nvSpPr>
            <p:spPr>
              <a:xfrm>
                <a:off x="4966415" y="1273373"/>
                <a:ext cx="463588" cy="307777"/>
              </a:xfrm>
              <a:prstGeom prst="rect">
                <a:avLst/>
              </a:prstGeom>
              <a:noFill/>
            </p:spPr>
            <p:txBody>
              <a:bodyPr wrap="none" rtlCol="0">
                <a:spAutoFit/>
              </a:bodyPr>
              <a:lstStyle/>
              <a:p>
                <a:r>
                  <a:rPr lang="en-US" sz="1400" dirty="0"/>
                  <a:t>min</a:t>
                </a:r>
              </a:p>
            </p:txBody>
          </p:sp>
          <p:sp>
            <p:nvSpPr>
              <p:cNvPr id="64" name="Oval 63"/>
              <p:cNvSpPr/>
              <p:nvPr/>
            </p:nvSpPr>
            <p:spPr>
              <a:xfrm>
                <a:off x="4975940" y="1504950"/>
                <a:ext cx="76200" cy="76200"/>
              </a:xfrm>
              <a:prstGeom prst="ellipse">
                <a:avLst/>
              </a:prstGeom>
              <a:ln w="12700"/>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sp>
          <p:nvSpPr>
            <p:cNvPr id="66" name="TextBox 65"/>
            <p:cNvSpPr txBox="1"/>
            <p:nvPr/>
          </p:nvSpPr>
          <p:spPr>
            <a:xfrm>
              <a:off x="1081227" y="4162256"/>
              <a:ext cx="538930" cy="369332"/>
            </a:xfrm>
            <a:prstGeom prst="rect">
              <a:avLst/>
            </a:prstGeom>
            <a:noFill/>
          </p:spPr>
          <p:txBody>
            <a:bodyPr wrap="none" rtlCol="0">
              <a:spAutoFit/>
            </a:bodyPr>
            <a:lstStyle/>
            <a:p>
              <a:r>
                <a:rPr lang="en-US" dirty="0">
                  <a:solidFill>
                    <a:schemeClr val="accent2"/>
                  </a:solidFill>
                </a:rPr>
                <a:t>d=0</a:t>
              </a:r>
            </a:p>
          </p:txBody>
        </p:sp>
      </p:grpSp>
    </p:spTree>
    <p:extLst>
      <p:ext uri="{BB962C8B-B14F-4D97-AF65-F5344CB8AC3E}">
        <p14:creationId xmlns:p14="http://schemas.microsoft.com/office/powerpoint/2010/main" val="305912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Parametrized inheritance</a:t>
            </a:r>
          </a:p>
        </p:txBody>
      </p:sp>
      <p:sp>
        <p:nvSpPr>
          <p:cNvPr id="3" name="Content Placeholder 2"/>
          <p:cNvSpPr>
            <a:spLocks noGrp="1"/>
          </p:cNvSpPr>
          <p:nvPr>
            <p:ph idx="1"/>
          </p:nvPr>
        </p:nvSpPr>
        <p:spPr>
          <a:xfrm>
            <a:off x="228600" y="1123950"/>
            <a:ext cx="3048000" cy="3581399"/>
          </a:xfrm>
        </p:spPr>
        <p:txBody>
          <a:bodyPr>
            <a:normAutofit/>
          </a:bodyPr>
          <a:lstStyle/>
          <a:p>
            <a:pPr marL="0" indent="0">
              <a:buNone/>
            </a:pPr>
            <a:r>
              <a:rPr lang="en-US" sz="1400" dirty="0"/>
              <a:t>// (Parent varies at compile time)</a:t>
            </a:r>
          </a:p>
          <a:p>
            <a:pPr marL="0" indent="0">
              <a:buNone/>
            </a:pPr>
            <a:r>
              <a:rPr lang="en-US" sz="1400" dirty="0"/>
              <a:t>template&lt;class Parent&gt;</a:t>
            </a:r>
          </a:p>
          <a:p>
            <a:pPr marL="0" indent="0">
              <a:buNone/>
            </a:pPr>
            <a:r>
              <a:rPr lang="en-US" sz="1400" dirty="0"/>
              <a:t>class Kid : public Parent</a:t>
            </a:r>
          </a:p>
          <a:p>
            <a:pPr marL="0" indent="0">
              <a:buNone/>
            </a:pPr>
            <a:r>
              <a:rPr lang="en-US" sz="1400" dirty="0"/>
              <a:t>{</a:t>
            </a:r>
          </a:p>
          <a:p>
            <a:pPr marL="0" indent="0">
              <a:buNone/>
            </a:pPr>
            <a:r>
              <a:rPr lang="en-US" sz="1400" dirty="0"/>
              <a:t>public:</a:t>
            </a:r>
          </a:p>
          <a:p>
            <a:pPr marL="0" indent="0">
              <a:buNone/>
            </a:pPr>
            <a:r>
              <a:rPr lang="en-US" sz="1400" dirty="0"/>
              <a:t>   Kid () : Parent() { ... };</a:t>
            </a:r>
          </a:p>
          <a:p>
            <a:pPr marL="0" indent="0">
              <a:buNone/>
            </a:pPr>
            <a:r>
              <a:rPr lang="en-US" sz="1400" dirty="0"/>
              <a:t>   method() {</a:t>
            </a:r>
          </a:p>
          <a:p>
            <a:pPr marL="0" indent="0">
              <a:buNone/>
            </a:pPr>
            <a:r>
              <a:rPr lang="en-US" sz="1400" dirty="0"/>
              <a:t>	Parent::</a:t>
            </a:r>
            <a:r>
              <a:rPr lang="en-US" sz="1400" dirty="0" err="1"/>
              <a:t>doThis</a:t>
            </a:r>
            <a:r>
              <a:rPr lang="en-US" sz="1400" dirty="0"/>
              <a:t>(true); 	</a:t>
            </a:r>
            <a:r>
              <a:rPr lang="en-US" sz="1400" dirty="0" err="1"/>
              <a:t>doThat</a:t>
            </a:r>
            <a:r>
              <a:rPr lang="en-US" sz="1400" dirty="0"/>
              <a:t>();</a:t>
            </a:r>
          </a:p>
          <a:p>
            <a:pPr marL="0" indent="0">
              <a:buNone/>
            </a:pPr>
            <a:r>
              <a:rPr lang="en-US" sz="1400" dirty="0"/>
              <a:t>	Parent::</a:t>
            </a:r>
            <a:r>
              <a:rPr lang="en-US" sz="1400" dirty="0" err="1"/>
              <a:t>doThis</a:t>
            </a:r>
            <a:r>
              <a:rPr lang="en-US" sz="1400" dirty="0"/>
              <a:t>(false); }</a:t>
            </a:r>
          </a:p>
          <a:p>
            <a:pPr marL="0" indent="0">
              <a:buNone/>
            </a:pPr>
            <a:r>
              <a:rPr lang="en-US" sz="1400" dirty="0"/>
              <a:t>   </a:t>
            </a:r>
            <a:r>
              <a:rPr lang="en-US" sz="1400" dirty="0" err="1"/>
              <a:t>doThat</a:t>
            </a:r>
            <a:r>
              <a:rPr lang="en-US" sz="1400" dirty="0"/>
              <a:t>() { ... };</a:t>
            </a:r>
          </a:p>
          <a:p>
            <a:pPr marL="0" indent="0">
              <a:buNone/>
            </a:pPr>
            <a:r>
              <a:rPr lang="en-US" sz="1400" dirty="0"/>
              <a:t>}</a:t>
            </a:r>
          </a:p>
          <a:p>
            <a:pPr marL="0" indent="0">
              <a:buNone/>
            </a:pPr>
            <a:endParaRPr lang="en-US" sz="1400" dirty="0"/>
          </a:p>
        </p:txBody>
      </p:sp>
      <p:sp>
        <p:nvSpPr>
          <p:cNvPr id="7" name="TextBox 6"/>
          <p:cNvSpPr txBox="1"/>
          <p:nvPr/>
        </p:nvSpPr>
        <p:spPr>
          <a:xfrm>
            <a:off x="6096000" y="1147762"/>
            <a:ext cx="2971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Kinda</a:t>
            </a:r>
            <a:r>
              <a:rPr lang="en-US" dirty="0"/>
              <a:t> like generics in Java</a:t>
            </a:r>
          </a:p>
          <a:p>
            <a:pPr marL="285750" indent="-285750">
              <a:buFont typeface="Arial" panose="020B0604020202020204" pitchFamily="34" charset="0"/>
              <a:buChar char="•"/>
            </a:pPr>
            <a:r>
              <a:rPr lang="en-US" dirty="0"/>
              <a:t>But the thing in the braces is just text replaced by the compiler when given actual argument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p:cNvSpPr txBox="1"/>
          <p:nvPr/>
        </p:nvSpPr>
        <p:spPr>
          <a:xfrm>
            <a:off x="3162300" y="1147762"/>
            <a:ext cx="3048000" cy="2677656"/>
          </a:xfrm>
          <a:prstGeom prst="rect">
            <a:avLst/>
          </a:prstGeom>
          <a:noFill/>
        </p:spPr>
        <p:txBody>
          <a:bodyPr wrap="square" rtlCol="0">
            <a:spAutoFit/>
          </a:bodyPr>
          <a:lstStyle/>
          <a:p>
            <a:r>
              <a:rPr lang="en-US" sz="1400" dirty="0"/>
              <a:t>// call Dad::</a:t>
            </a:r>
            <a:r>
              <a:rPr lang="en-US" sz="1400" dirty="0" err="1"/>
              <a:t>doThis</a:t>
            </a:r>
            <a:r>
              <a:rPr lang="en-US" sz="1400" dirty="0"/>
              <a:t>, Kid::</a:t>
            </a:r>
            <a:r>
              <a:rPr lang="en-US" sz="1400" dirty="0" err="1"/>
              <a:t>doThat</a:t>
            </a:r>
            <a:r>
              <a:rPr lang="en-US" sz="1400" dirty="0"/>
              <a:t>, Dad::</a:t>
            </a:r>
            <a:r>
              <a:rPr lang="en-US" sz="1400" dirty="0" err="1"/>
              <a:t>doThis</a:t>
            </a:r>
            <a:endParaRPr lang="en-US" sz="1400" dirty="0"/>
          </a:p>
          <a:p>
            <a:r>
              <a:rPr lang="en-US" sz="1400" dirty="0"/>
              <a:t>Kid&lt;Dad&gt; f1;   f1.method();</a:t>
            </a:r>
          </a:p>
          <a:p>
            <a:endParaRPr lang="en-US" sz="1400" dirty="0"/>
          </a:p>
          <a:p>
            <a:r>
              <a:rPr lang="en-US" sz="1400" dirty="0"/>
              <a:t>// call Mom::</a:t>
            </a:r>
            <a:r>
              <a:rPr lang="en-US" sz="1400" dirty="0" err="1"/>
              <a:t>doThis</a:t>
            </a:r>
            <a:r>
              <a:rPr lang="en-US" sz="1400" dirty="0"/>
              <a:t>, Kid::</a:t>
            </a:r>
            <a:r>
              <a:rPr lang="en-US" sz="1400" dirty="0" err="1"/>
              <a:t>doThat</a:t>
            </a:r>
            <a:r>
              <a:rPr lang="en-US" sz="1400" dirty="0"/>
              <a:t>, Mom::</a:t>
            </a:r>
            <a:r>
              <a:rPr lang="en-US" sz="1400" dirty="0" err="1"/>
              <a:t>doThis</a:t>
            </a:r>
            <a:endParaRPr lang="en-US" sz="1400" dirty="0"/>
          </a:p>
          <a:p>
            <a:r>
              <a:rPr lang="en-US" sz="1400" dirty="0"/>
              <a:t>Kid&lt;Mom&gt; f2;   f2.method();</a:t>
            </a:r>
          </a:p>
          <a:p>
            <a:endParaRPr lang="en-US" sz="1400" dirty="0"/>
          </a:p>
          <a:p>
            <a:r>
              <a:rPr lang="en-US" sz="1400" dirty="0"/>
              <a:t>Kid&lt;Parent&gt; f3; f3.doThat();</a:t>
            </a:r>
          </a:p>
          <a:p>
            <a:r>
              <a:rPr lang="en-US" sz="1400" dirty="0"/>
              <a:t>// the compiler just wrote 3 “Kid” classes for us</a:t>
            </a:r>
          </a:p>
          <a:p>
            <a:endParaRPr lang="en-US" sz="1400" dirty="0"/>
          </a:p>
        </p:txBody>
      </p:sp>
    </p:spTree>
    <p:extLst>
      <p:ext uri="{BB962C8B-B14F-4D97-AF65-F5344CB8AC3E}">
        <p14:creationId xmlns:p14="http://schemas.microsoft.com/office/powerpoint/2010/main" val="4491951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5 Years On, The Lonely Legacy Of 'Shadow Of The Colossus' : NPR">
            <a:extLst>
              <a:ext uri="{FF2B5EF4-FFF2-40B4-BE49-F238E27FC236}">
                <a16:creationId xmlns:a16="http://schemas.microsoft.com/office/drawing/2014/main" id="{C34D926F-D21F-BA41-A7E9-16B956A410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3</a:t>
            </a:r>
          </a:p>
        </p:txBody>
      </p:sp>
      <p:sp>
        <p:nvSpPr>
          <p:cNvPr id="3" name="Subtitle 2"/>
          <p:cNvSpPr>
            <a:spLocks noGrp="1"/>
          </p:cNvSpPr>
          <p:nvPr>
            <p:ph type="subTitle" idx="1"/>
          </p:nvPr>
        </p:nvSpPr>
        <p:spPr>
          <a:xfrm>
            <a:off x="1143000" y="3119553"/>
            <a:ext cx="6858000" cy="823796"/>
          </a:xfrm>
        </p:spPr>
        <p:txBody>
          <a:bodyPr>
            <a:normAutofit/>
          </a:bodyPr>
          <a:lstStyle/>
          <a:p>
            <a:r>
              <a:rPr lang="en-US" dirty="0">
                <a:ln>
                  <a:solidFill>
                    <a:srgbClr val="000000"/>
                  </a:solidFill>
                </a:ln>
                <a:solidFill>
                  <a:srgbClr val="FFFFFF"/>
                </a:solidFill>
              </a:rPr>
              <a:t>C++ Tip of the Week </a:t>
            </a:r>
          </a:p>
        </p:txBody>
      </p:sp>
    </p:spTree>
    <p:extLst>
      <p:ext uri="{BB962C8B-B14F-4D97-AF65-F5344CB8AC3E}">
        <p14:creationId xmlns:p14="http://schemas.microsoft.com/office/powerpoint/2010/main" val="103378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Operator Overloading</a:t>
            </a:r>
          </a:p>
        </p:txBody>
      </p:sp>
      <p:sp>
        <p:nvSpPr>
          <p:cNvPr id="5" name="Text Placeholder 4"/>
          <p:cNvSpPr>
            <a:spLocks noGrp="1"/>
          </p:cNvSpPr>
          <p:nvPr>
            <p:ph type="body" idx="1"/>
          </p:nvPr>
        </p:nvSpPr>
        <p:spPr/>
        <p:txBody>
          <a:bodyPr/>
          <a:lstStyle/>
          <a:p>
            <a:r>
              <a:rPr lang="en-US" dirty="0"/>
              <a:t>C++ Tip of the Week (Part II)</a:t>
            </a:r>
          </a:p>
        </p:txBody>
      </p:sp>
    </p:spTree>
    <p:extLst>
      <p:ext uri="{BB962C8B-B14F-4D97-AF65-F5344CB8AC3E}">
        <p14:creationId xmlns:p14="http://schemas.microsoft.com/office/powerpoint/2010/main" val="42724574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Operator Overloading?</a:t>
            </a:r>
          </a:p>
        </p:txBody>
      </p:sp>
      <p:sp>
        <p:nvSpPr>
          <p:cNvPr id="3" name="Content Placeholder 2"/>
          <p:cNvSpPr>
            <a:spLocks noGrp="1"/>
          </p:cNvSpPr>
          <p:nvPr>
            <p:ph idx="1"/>
          </p:nvPr>
        </p:nvSpPr>
        <p:spPr/>
        <p:txBody>
          <a:bodyPr/>
          <a:lstStyle/>
          <a:p>
            <a:r>
              <a:rPr lang="en-US" dirty="0"/>
              <a:t>In C++, you can tell basic operators to work with classes (or </a:t>
            </a:r>
            <a:r>
              <a:rPr lang="en-US" dirty="0" err="1"/>
              <a:t>enums</a:t>
            </a:r>
            <a:r>
              <a:rPr lang="en-US" dirty="0"/>
              <a:t>!)</a:t>
            </a:r>
          </a:p>
          <a:p>
            <a:pPr lvl="1"/>
            <a:r>
              <a:rPr lang="en-US" dirty="0"/>
              <a:t>The basic arithmetic operations are commonly overloaded (+, -, *, /)</a:t>
            </a:r>
          </a:p>
          <a:p>
            <a:pPr lvl="2"/>
            <a:r>
              <a:rPr lang="en-US" dirty="0"/>
              <a:t>++, --, &lt;&lt;, and &gt;&gt; are also often overloaded</a:t>
            </a:r>
          </a:p>
          <a:p>
            <a:r>
              <a:rPr lang="en-US" dirty="0"/>
              <a:t>GLM overloads many operators to make vector math convenient</a:t>
            </a:r>
          </a:p>
        </p:txBody>
      </p:sp>
    </p:spTree>
    <p:extLst>
      <p:ext uri="{BB962C8B-B14F-4D97-AF65-F5344CB8AC3E}">
        <p14:creationId xmlns:p14="http://schemas.microsoft.com/office/powerpoint/2010/main" val="2101827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Operator Overloading</a:t>
            </a:r>
          </a:p>
        </p:txBody>
      </p:sp>
      <p:sp>
        <p:nvSpPr>
          <p:cNvPr id="6" name="Content Placeholder 5"/>
          <p:cNvSpPr>
            <a:spLocks noGrp="1"/>
          </p:cNvSpPr>
          <p:nvPr>
            <p:ph idx="1"/>
          </p:nvPr>
        </p:nvSpPr>
        <p:spPr>
          <a:xfrm>
            <a:off x="381000" y="1200150"/>
            <a:ext cx="8382000" cy="3581399"/>
          </a:xfrm>
        </p:spPr>
        <p:txBody>
          <a:bodyPr>
            <a:normAutofit lnSpcReduction="10000"/>
          </a:bodyPr>
          <a:lstStyle/>
          <a:p>
            <a:r>
              <a:rPr lang="en-US" dirty="0">
                <a:latin typeface="Tw Cen MT"/>
                <a:cs typeface="Tw Cen MT"/>
              </a:rPr>
              <a:t>There are many legitimate uses of operator overloading</a:t>
            </a:r>
          </a:p>
          <a:p>
            <a:r>
              <a:rPr lang="en-US" dirty="0">
                <a:latin typeface="Tw Cen MT"/>
                <a:cs typeface="Tw Cen MT"/>
              </a:rPr>
              <a:t>But it can be very easy to misuse it</a:t>
            </a:r>
          </a:p>
          <a:p>
            <a:r>
              <a:rPr lang="en-US" dirty="0">
                <a:latin typeface="Tw Cen MT"/>
                <a:cs typeface="Tw Cen MT"/>
              </a:rPr>
              <a:t>In general, only use it to objectively make code clearer (to anyone who reads it)</a:t>
            </a:r>
          </a:p>
          <a:p>
            <a:pPr lvl="1"/>
            <a:r>
              <a:rPr lang="en-US" dirty="0">
                <a:latin typeface="Tw Cen MT"/>
                <a:cs typeface="Tw Cen MT"/>
              </a:rPr>
              <a:t>even if </a:t>
            </a:r>
            <a:r>
              <a:rPr lang="en-US" sz="2600" dirty="0" err="1">
                <a:solidFill>
                  <a:srgbClr val="77933C"/>
                </a:solidFill>
                <a:latin typeface="Consolas"/>
                <a:cs typeface="Consolas"/>
              </a:rPr>
              <a:t>myColor</a:t>
            </a:r>
            <a:r>
              <a:rPr lang="en-US" sz="2600" dirty="0">
                <a:latin typeface="Consolas"/>
                <a:cs typeface="Consolas"/>
              </a:rPr>
              <a:t>%(</a:t>
            </a:r>
            <a:r>
              <a:rPr lang="en-US" sz="2600" dirty="0">
                <a:solidFill>
                  <a:srgbClr val="4BACC6"/>
                </a:solidFill>
                <a:latin typeface="Consolas"/>
                <a:cs typeface="Consolas"/>
              </a:rPr>
              <a:t>BLUE</a:t>
            </a:r>
            <a:r>
              <a:rPr lang="en-US" sz="2600" dirty="0">
                <a:latin typeface="Consolas"/>
                <a:cs typeface="Consolas"/>
              </a:rPr>
              <a:t>-&gt;</a:t>
            </a:r>
            <a:r>
              <a:rPr lang="en-US" sz="2600" dirty="0">
                <a:solidFill>
                  <a:srgbClr val="4BACC6"/>
                </a:solidFill>
                <a:latin typeface="Consolas"/>
                <a:cs typeface="Consolas"/>
              </a:rPr>
              <a:t>RED</a:t>
            </a:r>
            <a:r>
              <a:rPr lang="en-US" sz="2600" dirty="0">
                <a:latin typeface="Consolas"/>
                <a:cs typeface="Consolas"/>
              </a:rPr>
              <a:t>[-7])</a:t>
            </a:r>
            <a:r>
              <a:rPr lang="en-US" dirty="0">
                <a:latin typeface="Tw Cen MT"/>
                <a:cs typeface="Tw Cen MT"/>
              </a:rPr>
              <a:t> makes sense to you</a:t>
            </a:r>
          </a:p>
        </p:txBody>
      </p:sp>
      <p:sp>
        <p:nvSpPr>
          <p:cNvPr id="7" name="Content Placeholder 5"/>
          <p:cNvSpPr txBox="1">
            <a:spLocks/>
          </p:cNvSpPr>
          <p:nvPr/>
        </p:nvSpPr>
        <p:spPr>
          <a:xfrm>
            <a:off x="1981200" y="2336223"/>
            <a:ext cx="5181600" cy="69272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endParaRPr lang="en-US" baseline="-25000" dirty="0">
              <a:latin typeface="Consolas" pitchFamily="49" charset="0"/>
              <a:ea typeface="Courier New"/>
              <a:cs typeface="Consolas" pitchFamily="49" charset="0"/>
              <a:sym typeface="Courier New"/>
            </a:endParaRPr>
          </a:p>
        </p:txBody>
      </p:sp>
    </p:spTree>
    <p:extLst>
      <p:ext uri="{BB962C8B-B14F-4D97-AF65-F5344CB8AC3E}">
        <p14:creationId xmlns:p14="http://schemas.microsoft.com/office/powerpoint/2010/main" val="74655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Operator Overloading</a:t>
            </a:r>
          </a:p>
        </p:txBody>
      </p:sp>
      <p:sp>
        <p:nvSpPr>
          <p:cNvPr id="6" name="Content Placeholder 5"/>
          <p:cNvSpPr>
            <a:spLocks noGrp="1"/>
          </p:cNvSpPr>
          <p:nvPr>
            <p:ph idx="1"/>
          </p:nvPr>
        </p:nvSpPr>
        <p:spPr>
          <a:xfrm>
            <a:off x="381000" y="1200150"/>
            <a:ext cx="8382000" cy="3581399"/>
          </a:xfrm>
        </p:spPr>
        <p:txBody>
          <a:bodyPr>
            <a:normAutofit lnSpcReduction="10000"/>
          </a:bodyPr>
          <a:lstStyle/>
          <a:p>
            <a:r>
              <a:rPr lang="en-US" dirty="0">
                <a:latin typeface="Tw Cen MT"/>
                <a:cs typeface="Tw Cen MT"/>
              </a:rPr>
              <a:t>You can even overload the function operator () for classes</a:t>
            </a:r>
          </a:p>
          <a:p>
            <a:pPr lvl="1"/>
            <a:r>
              <a:rPr lang="en-US" dirty="0">
                <a:latin typeface="Tw Cen MT"/>
                <a:cs typeface="Tw Cen MT"/>
              </a:rPr>
              <a:t>Then you can call objects of that class like functions</a:t>
            </a:r>
          </a:p>
          <a:p>
            <a:pPr lvl="1"/>
            <a:r>
              <a:rPr lang="en-US" dirty="0">
                <a:latin typeface="Tw Cen MT"/>
                <a:cs typeface="Tw Cen MT"/>
              </a:rPr>
              <a:t>But you could just give that class a </a:t>
            </a:r>
            <a:r>
              <a:rPr lang="en-US" i="1" dirty="0">
                <a:latin typeface="Tw Cen MT"/>
                <a:cs typeface="Tw Cen MT"/>
              </a:rPr>
              <a:t>named</a:t>
            </a:r>
            <a:r>
              <a:rPr lang="en-US" dirty="0">
                <a:latin typeface="Tw Cen MT"/>
                <a:cs typeface="Tw Cen MT"/>
              </a:rPr>
              <a:t> function, and call that function from your objects</a:t>
            </a:r>
          </a:p>
          <a:p>
            <a:r>
              <a:rPr lang="en-US" dirty="0">
                <a:latin typeface="Tw Cen MT"/>
                <a:cs typeface="Tw Cen MT"/>
              </a:rPr>
              <a:t>You can overload the assignment operator = for classes too</a:t>
            </a:r>
          </a:p>
        </p:txBody>
      </p:sp>
    </p:spTree>
    <p:extLst>
      <p:ext uri="{BB962C8B-B14F-4D97-AF65-F5344CB8AC3E}">
        <p14:creationId xmlns:p14="http://schemas.microsoft.com/office/powerpoint/2010/main" val="251847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Operator Overloading</a:t>
            </a:r>
          </a:p>
        </p:txBody>
      </p:sp>
      <p:sp>
        <p:nvSpPr>
          <p:cNvPr id="6" name="Content Placeholder 5"/>
          <p:cNvSpPr>
            <a:spLocks noGrp="1"/>
          </p:cNvSpPr>
          <p:nvPr>
            <p:ph idx="1"/>
          </p:nvPr>
        </p:nvSpPr>
        <p:spPr>
          <a:xfrm>
            <a:off x="381000" y="1200150"/>
            <a:ext cx="8382000" cy="3581399"/>
          </a:xfrm>
        </p:spPr>
        <p:txBody>
          <a:bodyPr>
            <a:normAutofit lnSpcReduction="10000"/>
          </a:bodyPr>
          <a:lstStyle/>
          <a:p>
            <a:r>
              <a:rPr lang="en-US" dirty="0">
                <a:latin typeface="Tw Cen MT"/>
                <a:cs typeface="Tw Cen MT"/>
              </a:rPr>
              <a:t>The only operators you </a:t>
            </a:r>
            <a:r>
              <a:rPr lang="en-US" i="1" dirty="0">
                <a:latin typeface="Tw Cen MT"/>
                <a:cs typeface="Tw Cen MT"/>
              </a:rPr>
              <a:t>can’t </a:t>
            </a:r>
            <a:r>
              <a:rPr lang="en-US" dirty="0">
                <a:latin typeface="Tw Cen MT"/>
                <a:cs typeface="Tw Cen MT"/>
              </a:rPr>
              <a:t>overload are:</a:t>
            </a:r>
          </a:p>
          <a:p>
            <a:pPr marL="457200" lvl="1" indent="0">
              <a:buNone/>
            </a:pPr>
            <a:r>
              <a:rPr lang="en-US" dirty="0">
                <a:latin typeface="Tw Cen MT"/>
                <a:cs typeface="Tw Cen MT"/>
              </a:rPr>
              <a:t>::    . (dot)   ? : (ternary)  </a:t>
            </a:r>
            <a:r>
              <a:rPr lang="en-US" dirty="0" err="1">
                <a:latin typeface="Tw Cen MT"/>
                <a:cs typeface="Tw Cen MT"/>
              </a:rPr>
              <a:t>sizeof</a:t>
            </a:r>
            <a:endParaRPr lang="en-US" dirty="0">
              <a:latin typeface="Tw Cen MT"/>
              <a:cs typeface="Tw Cen MT"/>
            </a:endParaRPr>
          </a:p>
          <a:p>
            <a:r>
              <a:rPr lang="en-US" dirty="0">
                <a:latin typeface="Tw Cen MT"/>
                <a:cs typeface="Tw Cen MT"/>
              </a:rPr>
              <a:t>Meaning you </a:t>
            </a:r>
            <a:r>
              <a:rPr lang="en-US" i="1" dirty="0">
                <a:latin typeface="Tw Cen MT"/>
                <a:cs typeface="Tw Cen MT"/>
              </a:rPr>
              <a:t>can</a:t>
            </a:r>
            <a:r>
              <a:rPr lang="en-US" dirty="0">
                <a:latin typeface="Tw Cen MT"/>
                <a:cs typeface="Tw Cen MT"/>
              </a:rPr>
              <a:t> overload pretty much everything else:</a:t>
            </a:r>
          </a:p>
          <a:p>
            <a:pPr marL="457200" lvl="1" indent="0">
              <a:buNone/>
            </a:pPr>
            <a:r>
              <a:rPr lang="en-US" dirty="0">
                <a:latin typeface="Consolas"/>
                <a:cs typeface="Consolas"/>
              </a:rPr>
              <a:t>% ^ | &amp; ~ &gt; &lt; == ! [] () new -&gt; delete</a:t>
            </a:r>
          </a:p>
          <a:p>
            <a:r>
              <a:rPr lang="en-US" dirty="0">
                <a:latin typeface="Tw Cen MT"/>
                <a:cs typeface="Tw Cen MT"/>
                <a:hlinkClick r:id="rId2"/>
              </a:rPr>
              <a:t>https://isocpp.org/wiki/faq/operator-overloading</a:t>
            </a:r>
            <a:endParaRPr lang="en-US" dirty="0">
              <a:latin typeface="Tw Cen MT"/>
              <a:cs typeface="Tw Cen MT"/>
            </a:endParaRPr>
          </a:p>
        </p:txBody>
      </p:sp>
    </p:spTree>
    <p:extLst>
      <p:ext uri="{BB962C8B-B14F-4D97-AF65-F5344CB8AC3E}">
        <p14:creationId xmlns:p14="http://schemas.microsoft.com/office/powerpoint/2010/main" val="206316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5" name="Text Placeholder 4"/>
          <p:cNvSpPr>
            <a:spLocks noGrp="1"/>
          </p:cNvSpPr>
          <p:nvPr>
            <p:ph type="body" idx="1"/>
          </p:nvPr>
        </p:nvSpPr>
        <p:spPr/>
        <p:txBody>
          <a:bodyPr/>
          <a:lstStyle/>
          <a:p>
            <a:r>
              <a:rPr lang="en-US" dirty="0"/>
              <a:t>C++ Tips of the Week</a:t>
            </a:r>
          </a:p>
        </p:txBody>
      </p:sp>
    </p:spTree>
    <p:extLst>
      <p:ext uri="{BB962C8B-B14F-4D97-AF65-F5344CB8AC3E}">
        <p14:creationId xmlns:p14="http://schemas.microsoft.com/office/powerpoint/2010/main" val="716626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DC93-2A40-4278-83F4-F4B8E601BCA0}"/>
              </a:ext>
            </a:extLst>
          </p:cNvPr>
          <p:cNvSpPr>
            <a:spLocks noGrp="1"/>
          </p:cNvSpPr>
          <p:nvPr>
            <p:ph type="title"/>
          </p:nvPr>
        </p:nvSpPr>
        <p:spPr/>
        <p:txBody>
          <a:bodyPr/>
          <a:lstStyle/>
          <a:p>
            <a:r>
              <a:rPr lang="en-US" dirty="0"/>
              <a:t>Sphere-AAB</a:t>
            </a:r>
          </a:p>
        </p:txBody>
      </p:sp>
      <p:sp>
        <p:nvSpPr>
          <p:cNvPr id="3" name="Content Placeholder 2">
            <a:extLst>
              <a:ext uri="{FF2B5EF4-FFF2-40B4-BE49-F238E27FC236}">
                <a16:creationId xmlns:a16="http://schemas.microsoft.com/office/drawing/2014/main" id="{E5E5C270-029F-4886-AC4B-0F3AFBA4FD92}"/>
              </a:ext>
            </a:extLst>
          </p:cNvPr>
          <p:cNvSpPr>
            <a:spLocks noGrp="1"/>
          </p:cNvSpPr>
          <p:nvPr>
            <p:ph idx="1"/>
          </p:nvPr>
        </p:nvSpPr>
        <p:spPr/>
        <p:txBody>
          <a:bodyPr/>
          <a:lstStyle/>
          <a:p>
            <a:r>
              <a:rPr lang="en-US" dirty="0"/>
              <a:t>Easy to generalize to 3D from last 2 slides</a:t>
            </a:r>
          </a:p>
        </p:txBody>
      </p:sp>
    </p:spTree>
    <p:extLst>
      <p:ext uri="{BB962C8B-B14F-4D97-AF65-F5344CB8AC3E}">
        <p14:creationId xmlns:p14="http://schemas.microsoft.com/office/powerpoint/2010/main" val="1246572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5316</Words>
  <Application>Microsoft Macintosh PowerPoint</Application>
  <PresentationFormat>On-screen Show (16:9)</PresentationFormat>
  <Paragraphs>695</Paragraphs>
  <Slides>87</Slides>
  <Notes>45</Notes>
  <HiddenSlides>2</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87</vt:i4>
      </vt:variant>
    </vt:vector>
  </HeadingPairs>
  <TitlesOfParts>
    <vt:vector size="96" baseType="lpstr">
      <vt:lpstr>Arial</vt:lpstr>
      <vt:lpstr>Calibri</vt:lpstr>
      <vt:lpstr>Cambria Math</vt:lpstr>
      <vt:lpstr>Century Gothic</vt:lpstr>
      <vt:lpstr>Consolas</vt:lpstr>
      <vt:lpstr>Courier</vt:lpstr>
      <vt:lpstr>Karmina</vt:lpstr>
      <vt:lpstr>Tw Cen MT</vt:lpstr>
      <vt:lpstr>Office Theme</vt:lpstr>
      <vt:lpstr>Class 3</vt:lpstr>
      <vt:lpstr>Platformer</vt:lpstr>
      <vt:lpstr>Questions?</vt:lpstr>
      <vt:lpstr>Class 3</vt:lpstr>
      <vt:lpstr>New Types of Collisions</vt:lpstr>
      <vt:lpstr>AAB-AAB</vt:lpstr>
      <vt:lpstr>Point-Circle</vt:lpstr>
      <vt:lpstr>Circle-AAB</vt:lpstr>
      <vt:lpstr>Sphere-AAB</vt:lpstr>
      <vt:lpstr>Class 3</vt:lpstr>
      <vt:lpstr>Motivation</vt:lpstr>
      <vt:lpstr>To Review</vt:lpstr>
      <vt:lpstr>Current system is nice…</vt:lpstr>
      <vt:lpstr>…but not always great</vt:lpstr>
      <vt:lpstr>What do we really want?</vt:lpstr>
      <vt:lpstr>Shape: AABB</vt:lpstr>
      <vt:lpstr>Shape: Cylinder</vt:lpstr>
      <vt:lpstr>Shape: Upside-down cone</vt:lpstr>
      <vt:lpstr>Shape: Ellipsoid</vt:lpstr>
      <vt:lpstr>With this system…</vt:lpstr>
      <vt:lpstr>Questions?</vt:lpstr>
      <vt:lpstr>Ellipsoid Raycasting</vt:lpstr>
      <vt:lpstr>Raycasting a circle</vt:lpstr>
      <vt:lpstr>Raycasting a Sphere</vt:lpstr>
      <vt:lpstr>Raycasting an Ellipsoid</vt:lpstr>
      <vt:lpstr>Change of space</vt:lpstr>
      <vt:lpstr>Raycasting an Ellipsoid</vt:lpstr>
      <vt:lpstr>Questions?</vt:lpstr>
      <vt:lpstr>Triangle Raycasting</vt:lpstr>
      <vt:lpstr>Raycasting to the environment</vt:lpstr>
      <vt:lpstr>Raycasting to the environment</vt:lpstr>
      <vt:lpstr>Ray-triangle intersection</vt:lpstr>
      <vt:lpstr>Ray-triangle intersection</vt:lpstr>
      <vt:lpstr>Ray-triangle intersection</vt:lpstr>
      <vt:lpstr>Ray-triangle intersection</vt:lpstr>
      <vt:lpstr>Questions?</vt:lpstr>
      <vt:lpstr>Ellipsoid Triangle Collisions</vt:lpstr>
      <vt:lpstr>The basics</vt:lpstr>
      <vt:lpstr>General algorithm</vt:lpstr>
      <vt:lpstr>WARNING</vt:lpstr>
      <vt:lpstr>Ellipsoid-Triangle Collisions</vt:lpstr>
      <vt:lpstr>Ellipsoid-triangle collisions</vt:lpstr>
      <vt:lpstr>Sphere-interior collision</vt:lpstr>
      <vt:lpstr>Sphere-interior collision</vt:lpstr>
      <vt:lpstr>Sphere-interior collision</vt:lpstr>
      <vt:lpstr>Questions?</vt:lpstr>
      <vt:lpstr>Sphere-edge collision</vt:lpstr>
      <vt:lpstr>Analytic sphere-edge collision</vt:lpstr>
      <vt:lpstr>Analytic sphere-edge collision</vt:lpstr>
      <vt:lpstr>Analytic sphere-edge collision</vt:lpstr>
      <vt:lpstr>Questions?</vt:lpstr>
      <vt:lpstr>Analytic sphere-vertex collision</vt:lpstr>
      <vt:lpstr>Questions?</vt:lpstr>
      <vt:lpstr>Class 3</vt:lpstr>
      <vt:lpstr>A few more details…</vt:lpstr>
      <vt:lpstr>The “MTV Slide” </vt:lpstr>
      <vt:lpstr>The “MTV Slide” </vt:lpstr>
      <vt:lpstr>MTV Slide Pseudocode</vt:lpstr>
      <vt:lpstr>Improving Movement</vt:lpstr>
      <vt:lpstr>MTV Slide Pseudocode</vt:lpstr>
      <vt:lpstr>MTV Slide Pseudocode</vt:lpstr>
      <vt:lpstr>Improving Movement</vt:lpstr>
      <vt:lpstr>Final MTV Slide Pseudocode</vt:lpstr>
      <vt:lpstr>Final MTV Slide Pseudocode</vt:lpstr>
      <vt:lpstr>Player Controls</vt:lpstr>
      <vt:lpstr>Player Controls Pseudocode</vt:lpstr>
      <vt:lpstr>Player Controls Pseudocode</vt:lpstr>
      <vt:lpstr>Class 3</vt:lpstr>
      <vt:lpstr>Collision Debugger</vt:lpstr>
      <vt:lpstr>“No, I don’t need a debugger”</vt:lpstr>
      <vt:lpstr>How does it work?</vt:lpstr>
      <vt:lpstr>Stencil Demonstration Video</vt:lpstr>
      <vt:lpstr>Solution Demonstration Video</vt:lpstr>
      <vt:lpstr>Where do I put my code?</vt:lpstr>
      <vt:lpstr>Collision Data</vt:lpstr>
      <vt:lpstr>More stuff</vt:lpstr>
      <vt:lpstr>Goal for Platformer 1</vt:lpstr>
      <vt:lpstr>Class 3</vt:lpstr>
      <vt:lpstr>Parametrized Inheritance</vt:lpstr>
      <vt:lpstr>Parametrized inheritance</vt:lpstr>
      <vt:lpstr>Class 3</vt:lpstr>
      <vt:lpstr>Operator Overloading</vt:lpstr>
      <vt:lpstr>Wait, Operator Overloading?</vt:lpstr>
      <vt:lpstr>Operator Overloading</vt:lpstr>
      <vt:lpstr>Operator Overloading</vt:lpstr>
      <vt:lpstr>Operator Overloading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2012-09-05T22:59:59Z</dcterms:created>
  <dcterms:modified xsi:type="dcterms:W3CDTF">2021-03-08T02:39:11Z</dcterms:modified>
</cp:coreProperties>
</file>